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  <p:sldMasterId id="2147483703" r:id="rId4"/>
  </p:sldMasterIdLst>
  <p:notesMasterIdLst>
    <p:notesMasterId r:id="rId22"/>
  </p:notesMasterIdLst>
  <p:handoutMasterIdLst>
    <p:handoutMasterId r:id="rId23"/>
  </p:handoutMasterIdLst>
  <p:sldIdLst>
    <p:sldId id="729" r:id="rId5"/>
    <p:sldId id="1371" r:id="rId6"/>
    <p:sldId id="1392" r:id="rId7"/>
    <p:sldId id="1380" r:id="rId8"/>
    <p:sldId id="1379" r:id="rId9"/>
    <p:sldId id="1377" r:id="rId10"/>
    <p:sldId id="1397" r:id="rId11"/>
    <p:sldId id="1393" r:id="rId12"/>
    <p:sldId id="1372" r:id="rId13"/>
    <p:sldId id="1382" r:id="rId14"/>
    <p:sldId id="1385" r:id="rId15"/>
    <p:sldId id="1386" r:id="rId16"/>
    <p:sldId id="1395" r:id="rId17"/>
    <p:sldId id="1396" r:id="rId18"/>
    <p:sldId id="1384" r:id="rId19"/>
    <p:sldId id="1387" r:id="rId20"/>
    <p:sldId id="1367" r:id="rId21"/>
  </p:sldIdLst>
  <p:sldSz cx="9144000" cy="6858000" type="screen4x3"/>
  <p:notesSz cx="66484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E582"/>
    <a:srgbClr val="30B5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508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0995" cy="490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917" y="0"/>
            <a:ext cx="2880995" cy="490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8D513-E4FB-472A-91CD-E9928B206989}" type="datetimeFigureOut">
              <a:rPr lang="en-IN" smtClean="0"/>
              <a:pPr/>
              <a:t>14-05-2020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8383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917" y="928383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46B92-6F45-403C-B369-CAECC285FA7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69817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0995" cy="490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917" y="0"/>
            <a:ext cx="2880995" cy="490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2B6C3-BA5A-4768-81F6-EFDC57E67052}" type="datetimeFigureOut">
              <a:rPr lang="en-IN" smtClean="0"/>
              <a:pPr/>
              <a:t>14-05-2020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703852"/>
            <a:ext cx="531876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917" y="928383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5EC49-63C1-4E3E-BACB-C72FC58BA43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1757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F63AB8-F445-4FF5-8A86-E960466D2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18EFB6-6585-459B-8BCD-A36122659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C2A580-0801-4B89-8874-C92E9B0F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826A4C-EA7F-4951-A183-98530B9B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2D3AFD-47AA-40DC-AB81-B7ABB22C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70B8-6197-490B-9EDE-BDA7988E365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49964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C14B9-B70D-4DAD-AC67-B603630C0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2AE988-2489-4EFE-8005-28DFC5FB5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3B3A5-2BA9-4396-8DA0-6E50CDE47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53FC26-EFAB-4D4E-A7EB-4692E91B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94F991-9AD5-4976-8EFB-035D40515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70B8-6197-490B-9EDE-BDA7988E365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096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FBD4909-4A1C-4DE6-AE24-7E942D83F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B2344D-78D1-4340-A1AB-29FDC6025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FBCA51-0D6A-4C7A-A470-4CB630D4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568894-E2F6-4C6F-A98F-D3B90780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780AC2-1802-4760-AD6F-99B80F6E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70B8-6197-490B-9EDE-BDA7988E365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93713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7AE0B7-02C6-4D9D-A1F2-C27EB220A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AA6282-0DCD-4DC1-B160-F9BD12FE3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0E7AE3-B785-4C61-BB06-7B05E1D5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B5C6F4-0738-4F3F-A417-0319CD53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154B20-33CB-4AD1-9F70-7B54BEEB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1F99-1348-4EB4-AB06-B8FB4263722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51850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BDCF84-F670-4800-8538-505EB113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5B1325-1CEA-493B-9FD2-5390AEE64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554F88-C6E8-4952-9D62-19781869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EC9FD2-94DA-41F2-B659-F4725A7C9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BF63DB-85B5-4084-BFEF-3631BA7A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1F99-1348-4EB4-AB06-B8FB4263722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6993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C2A080-C8D1-4033-8221-3C9DE410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EEE073-EE0B-44EC-8E4C-81B6D0422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0D66ED-70AA-44B2-A331-530BE0562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30A112-A468-48E2-88C5-D507766BC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62AD72-AEE2-4906-82D7-C4310641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1F99-1348-4EB4-AB06-B8FB4263722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87652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628EE3-59A1-43DB-AC56-B1EED0D2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66BDF9-FF3D-4C9A-95EB-1A8458B3F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D944E9-ADA6-4192-8662-7522B293A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A3AC0D-D450-4F58-91DF-B1ED62FF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D6246A-97C9-4DFA-A0B4-411284786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419141-2D98-40BB-A68D-B9BC93AA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1F99-1348-4EB4-AB06-B8FB4263722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73622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444FDE-FA81-4E76-8FF9-87FD1123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E56463-DEA3-4B56-A67F-F00C5B68C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1B05C6-8E03-4691-A7E8-5449BC01F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57D46C-2A85-44C8-BA4D-98E5816E3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05CBA70-5D65-4CE7-9F21-71D3B9B9D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3737B1-AE63-48EE-B5DB-699ECB345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36312A3-031F-42F0-81D8-5F72DFC2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F2899F4-27C3-46D0-A9BA-EB84683EB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1F99-1348-4EB4-AB06-B8FB4263722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395719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6D4642-BAB0-468F-BC82-855167D3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855CD6-B793-469A-88E2-522EC870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F84F08-7877-4BF7-810E-057191CF6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61FC52-11F2-4DB7-BAF1-09ADF8CC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1F99-1348-4EB4-AB06-B8FB4263722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30720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96EC08-430C-4106-BE63-FFF069CE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7691021-3326-4454-8062-35607A4C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44D7AF-3238-4583-B637-C0AB352C6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1F99-1348-4EB4-AB06-B8FB4263722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82719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4F0E2A-9C98-4594-ACFA-742CC25D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8B7844-7C50-4F2D-93B7-D9B4BA924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61C0C2-4CB3-4102-AA5A-B1FD3B7F1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897249-A7B4-475D-8C0B-71F01D5CE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7AA850-07C1-4F1C-91B5-D94D5579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604FD2-A5AB-4452-AE75-68966571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1F99-1348-4EB4-AB06-B8FB4263722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876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87547B-052F-42A2-BF9F-11D45CB7C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9259F1-515B-423A-A901-782EFA8D8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6E9A29-ED0A-4332-A426-FA39BE61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A1DA09-77EC-4ABF-B5D2-9F246CB4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187EC8-541E-442B-BA9B-9AC498CC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70B8-6197-490B-9EDE-BDA7988E365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46306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FEA3BC-BB09-40E3-8E1B-F45258EB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5137F36-9FB3-474F-9010-65658AB502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DEEA67-81B7-4BC0-BEFE-A8DE00422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90E50-2DD3-4C0D-BED7-5B6FF8F81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E8074B-ADD3-42F5-9B6B-8677E4532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241706-9891-4AEA-AC66-6D6E834A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1F99-1348-4EB4-AB06-B8FB4263722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601999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42CBED-74AD-4937-A04D-1E2ECB56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D7980AB-7229-471B-B8CC-8E72DA400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4B253E-B5B5-45E0-BBB2-1B42908D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42CE10-7232-4461-A535-DF688150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29695E-E119-4038-9558-86BF18EF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1F99-1348-4EB4-AB06-B8FB4263722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53839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4BD5C7-7182-44A4-8673-DED9D25B6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14A0A0-4141-4EB0-AB25-BFE05C691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FF50F4-FB9C-4F9F-8CAE-F4734CA55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C5E557-6D25-40F0-B8D9-D39BA6CD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1AC9EB-C4AD-4250-A31F-EF631C86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1F99-1348-4EB4-AB06-B8FB4263722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50954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17974B-AEBC-4889-80A7-8399DAE73E79}"/>
              </a:ext>
            </a:extLst>
          </p:cNvPr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140C9ABF-5435-47BF-BAA8-E64FF4E6B03F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108" name="think-cell Slide" r:id="rId3" imgW="360" imgH="360" progId="">
              <p:embed/>
            </p:oleObj>
          </a:graphicData>
        </a:graphic>
      </p:graphicFrame>
      <p:sp>
        <p:nvSpPr>
          <p:cNvPr id="20" name="Rectangle 1026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3995936" y="4365104"/>
            <a:ext cx="4892618" cy="693952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1" name="Rectangle 102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995936" y="5373216"/>
            <a:ext cx="4892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2400" b="0" kern="12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7F5B86AC-6544-44B1-8671-BB4ACA1F59C8}"/>
              </a:ext>
            </a:extLst>
          </p:cNvPr>
          <p:cNvGrpSpPr/>
          <p:nvPr userDrawn="1"/>
        </p:nvGrpSpPr>
        <p:grpSpPr>
          <a:xfrm>
            <a:off x="-2" y="0"/>
            <a:ext cx="4572001" cy="6858000"/>
            <a:chOff x="-1" y="0"/>
            <a:chExt cx="4199242" cy="68580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672E011A-5026-4E6E-9A40-45047033B602}"/>
                </a:ext>
              </a:extLst>
            </p:cNvPr>
            <p:cNvSpPr/>
            <p:nvPr userDrawn="1"/>
          </p:nvSpPr>
          <p:spPr bwMode="auto">
            <a:xfrm>
              <a:off x="-1" y="0"/>
              <a:ext cx="4199242" cy="6858000"/>
            </a:xfrm>
            <a:custGeom>
              <a:avLst/>
              <a:gdLst>
                <a:gd name="connsiteX0" fmla="*/ 0 w 4114801"/>
                <a:gd name="connsiteY0" fmla="*/ 0 h 6858000"/>
                <a:gd name="connsiteX1" fmla="*/ 4114801 w 4114801"/>
                <a:gd name="connsiteY1" fmla="*/ 0 h 6858000"/>
                <a:gd name="connsiteX2" fmla="*/ 2720139 w 4114801"/>
                <a:gd name="connsiteY2" fmla="*/ 6832347 h 6858000"/>
                <a:gd name="connsiteX3" fmla="*/ 2706116 w 4114801"/>
                <a:gd name="connsiteY3" fmla="*/ 6858000 h 6858000"/>
                <a:gd name="connsiteX4" fmla="*/ 0 w 4114801"/>
                <a:gd name="connsiteY4" fmla="*/ 6858000 h 6858000"/>
                <a:gd name="connsiteX5" fmla="*/ 0 w 4114801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801" h="6858000">
                  <a:moveTo>
                    <a:pt x="0" y="0"/>
                  </a:moveTo>
                  <a:lnTo>
                    <a:pt x="4114801" y="0"/>
                  </a:lnTo>
                  <a:cubicBezTo>
                    <a:pt x="4114801" y="2721311"/>
                    <a:pt x="3575333" y="5163800"/>
                    <a:pt x="2720139" y="6832347"/>
                  </a:cubicBezTo>
                  <a:lnTo>
                    <a:pt x="2706116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19000"/>
                </a:prstClr>
              </a:outerShdw>
            </a:effectLst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50ABA61C-A8A7-4CF9-9F4B-79C61773AA82}"/>
                </a:ext>
              </a:extLst>
            </p:cNvPr>
            <p:cNvSpPr/>
            <p:nvPr userDrawn="1"/>
          </p:nvSpPr>
          <p:spPr bwMode="auto">
            <a:xfrm>
              <a:off x="0" y="0"/>
              <a:ext cx="4132887" cy="6858000"/>
            </a:xfrm>
            <a:custGeom>
              <a:avLst/>
              <a:gdLst>
                <a:gd name="connsiteX0" fmla="*/ 0 w 4076700"/>
                <a:gd name="connsiteY0" fmla="*/ 0 h 6858000"/>
                <a:gd name="connsiteX1" fmla="*/ 4076700 w 4076700"/>
                <a:gd name="connsiteY1" fmla="*/ 0 h 6858000"/>
                <a:gd name="connsiteX2" fmla="*/ 2493975 w 4076700"/>
                <a:gd name="connsiteY2" fmla="*/ 6848978 h 6858000"/>
                <a:gd name="connsiteX3" fmla="*/ 2488112 w 4076700"/>
                <a:gd name="connsiteY3" fmla="*/ 6858000 h 6858000"/>
                <a:gd name="connsiteX4" fmla="*/ 0 w 4076700"/>
                <a:gd name="connsiteY4" fmla="*/ 6858000 h 6858000"/>
                <a:gd name="connsiteX5" fmla="*/ 0 w 4076700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700" h="6858000">
                  <a:moveTo>
                    <a:pt x="0" y="0"/>
                  </a:moveTo>
                  <a:lnTo>
                    <a:pt x="4076700" y="0"/>
                  </a:lnTo>
                  <a:cubicBezTo>
                    <a:pt x="4076700" y="2786436"/>
                    <a:pt x="3456838" y="5265417"/>
                    <a:pt x="2493975" y="6848978"/>
                  </a:cubicBezTo>
                  <a:lnTo>
                    <a:pt x="24881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E07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19000"/>
                </a:prstClr>
              </a:outerShdw>
            </a:effectLst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1B946F94-7C9E-44B0-8E36-7EF3A28B92FF}"/>
                </a:ext>
              </a:extLst>
            </p:cNvPr>
            <p:cNvSpPr/>
            <p:nvPr userDrawn="1"/>
          </p:nvSpPr>
          <p:spPr bwMode="auto">
            <a:xfrm>
              <a:off x="1" y="0"/>
              <a:ext cx="4085491" cy="6858000"/>
            </a:xfrm>
            <a:custGeom>
              <a:avLst/>
              <a:gdLst>
                <a:gd name="connsiteX0" fmla="*/ 0 w 4085544"/>
                <a:gd name="connsiteY0" fmla="*/ 0 h 6858000"/>
                <a:gd name="connsiteX1" fmla="*/ 4085544 w 4085544"/>
                <a:gd name="connsiteY1" fmla="*/ 0 h 6858000"/>
                <a:gd name="connsiteX2" fmla="*/ 2499385 w 4085544"/>
                <a:gd name="connsiteY2" fmla="*/ 6620298 h 6858000"/>
                <a:gd name="connsiteX3" fmla="*/ 2339228 w 4085544"/>
                <a:gd name="connsiteY3" fmla="*/ 6858000 h 6858000"/>
                <a:gd name="connsiteX4" fmla="*/ 0 w 4085544"/>
                <a:gd name="connsiteY4" fmla="*/ 6858000 h 6858000"/>
                <a:gd name="connsiteX5" fmla="*/ 0 w 4085544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5544" h="6858000">
                  <a:moveTo>
                    <a:pt x="0" y="0"/>
                  </a:moveTo>
                  <a:lnTo>
                    <a:pt x="4085544" y="0"/>
                  </a:lnTo>
                  <a:cubicBezTo>
                    <a:pt x="4085544" y="2693400"/>
                    <a:pt x="3464337" y="5089610"/>
                    <a:pt x="2499385" y="6620298"/>
                  </a:cubicBezTo>
                  <a:lnTo>
                    <a:pt x="233922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AAE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19000"/>
                </a:prstClr>
              </a:outerShdw>
            </a:effectLst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CAB3849-BFCD-46C2-8438-13BE9C550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6" r="51536"/>
          <a:stretch/>
        </p:blipFill>
        <p:spPr>
          <a:xfrm>
            <a:off x="-2990" y="0"/>
            <a:ext cx="4428000" cy="6858000"/>
          </a:xfrm>
          <a:custGeom>
            <a:avLst/>
            <a:gdLst>
              <a:gd name="connsiteX0" fmla="*/ 0 w 5102878"/>
              <a:gd name="connsiteY0" fmla="*/ 0 h 6858000"/>
              <a:gd name="connsiteX1" fmla="*/ 5102878 w 5102878"/>
              <a:gd name="connsiteY1" fmla="*/ 0 h 6858000"/>
              <a:gd name="connsiteX2" fmla="*/ 2579949 w 5102878"/>
              <a:gd name="connsiteY2" fmla="*/ 6843858 h 6858000"/>
              <a:gd name="connsiteX3" fmla="*/ 2563583 w 5102878"/>
              <a:gd name="connsiteY3" fmla="*/ 6858000 h 6858000"/>
              <a:gd name="connsiteX4" fmla="*/ 0 w 51028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878" h="6858000">
                <a:moveTo>
                  <a:pt x="0" y="0"/>
                </a:moveTo>
                <a:lnTo>
                  <a:pt x="5102878" y="0"/>
                </a:lnTo>
                <a:cubicBezTo>
                  <a:pt x="5102878" y="2917137"/>
                  <a:pt x="4089467" y="5466414"/>
                  <a:pt x="2579949" y="6843858"/>
                </a:cubicBezTo>
                <a:lnTo>
                  <a:pt x="256358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95382" y="6092825"/>
            <a:ext cx="4893172" cy="246221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0914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394855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90" y="1590"/>
          <a:ext cx="1587" cy="1587"/>
        </p:xfrm>
        <a:graphic>
          <a:graphicData uri="http://schemas.openxmlformats.org/presentationml/2006/ole">
            <p:oleObj spid="_x0000_s3131" name="think-cell Slide" r:id="rId3" imgW="360" imgH="360" progId="">
              <p:embed/>
            </p:oleObj>
          </a:graphicData>
        </a:graphic>
      </p:graphicFrame>
      <p:pic>
        <p:nvPicPr>
          <p:cNvPr id="4" name="Picture 10" descr="Image result for education background vector">
            <a:extLst>
              <a:ext uri="{FF2B5EF4-FFF2-40B4-BE49-F238E27FC236}">
                <a16:creationId xmlns:a16="http://schemas.microsoft.com/office/drawing/2014/main" xmlns="" id="{218B8671-0695-4FB9-BE82-99E9886C0A7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128FC35-A3DA-4ED3-BB1C-6160A04ABA8F}"/>
              </a:ext>
            </a:extLst>
          </p:cNvPr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30A4AB-BE60-453D-A7FE-4240FD18BF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65500" y="1246613"/>
            <a:ext cx="2413000" cy="2026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0A61009-4F54-4461-8F1F-CCBEDEAF0315}"/>
              </a:ext>
            </a:extLst>
          </p:cNvPr>
          <p:cNvSpPr/>
          <p:nvPr userDrawn="1"/>
        </p:nvSpPr>
        <p:spPr bwMode="auto">
          <a:xfrm>
            <a:off x="1118580" y="3401629"/>
            <a:ext cx="6909804" cy="56807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2C682D0-464E-4D7A-854C-E2E0C518F838}"/>
              </a:ext>
            </a:extLst>
          </p:cNvPr>
          <p:cNvSpPr/>
          <p:nvPr userDrawn="1"/>
        </p:nvSpPr>
        <p:spPr bwMode="auto">
          <a:xfrm>
            <a:off x="1118580" y="4537969"/>
            <a:ext cx="6909804" cy="56807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3594100"/>
            <a:ext cx="6835806" cy="1316208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lang="en-GB" sz="4800" cap="all" baseline="0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1">
                        <a:lumMod val="50000"/>
                      </a:schemeClr>
                    </a:gs>
                  </a:gsLst>
                  <a:lin ang="5400000" scaled="1"/>
                  <a:tileRect/>
                </a:gradFill>
                <a:latin typeface="Calibri" panose="020F0502020204030204" pitchFamily="34" charset="0"/>
              </a:defRPr>
            </a:lvl1pPr>
          </a:lstStyle>
          <a:p>
            <a:pPr lvl="0" algn="ctr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8884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E7E19A5-E23F-4CF6-B3E0-0A7BB0D04C15}"/>
              </a:ext>
            </a:extLst>
          </p:cNvPr>
          <p:cNvGrpSpPr/>
          <p:nvPr userDrawn="1"/>
        </p:nvGrpSpPr>
        <p:grpSpPr>
          <a:xfrm flipH="1">
            <a:off x="4924424" y="0"/>
            <a:ext cx="4219576" cy="6858000"/>
            <a:chOff x="-1" y="0"/>
            <a:chExt cx="4199242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B4555175-3317-418B-B82D-60A131B34672}"/>
                </a:ext>
              </a:extLst>
            </p:cNvPr>
            <p:cNvSpPr/>
            <p:nvPr userDrawn="1"/>
          </p:nvSpPr>
          <p:spPr bwMode="auto">
            <a:xfrm>
              <a:off x="-1" y="0"/>
              <a:ext cx="4199242" cy="6858000"/>
            </a:xfrm>
            <a:custGeom>
              <a:avLst/>
              <a:gdLst>
                <a:gd name="connsiteX0" fmla="*/ 0 w 4114801"/>
                <a:gd name="connsiteY0" fmla="*/ 0 h 6858000"/>
                <a:gd name="connsiteX1" fmla="*/ 4114801 w 4114801"/>
                <a:gd name="connsiteY1" fmla="*/ 0 h 6858000"/>
                <a:gd name="connsiteX2" fmla="*/ 2720139 w 4114801"/>
                <a:gd name="connsiteY2" fmla="*/ 6832347 h 6858000"/>
                <a:gd name="connsiteX3" fmla="*/ 2706116 w 4114801"/>
                <a:gd name="connsiteY3" fmla="*/ 6858000 h 6858000"/>
                <a:gd name="connsiteX4" fmla="*/ 0 w 4114801"/>
                <a:gd name="connsiteY4" fmla="*/ 6858000 h 6858000"/>
                <a:gd name="connsiteX5" fmla="*/ 0 w 4114801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801" h="6858000">
                  <a:moveTo>
                    <a:pt x="0" y="0"/>
                  </a:moveTo>
                  <a:lnTo>
                    <a:pt x="4114801" y="0"/>
                  </a:lnTo>
                  <a:cubicBezTo>
                    <a:pt x="4114801" y="2721311"/>
                    <a:pt x="3575333" y="5163800"/>
                    <a:pt x="2720139" y="6832347"/>
                  </a:cubicBezTo>
                  <a:lnTo>
                    <a:pt x="2706116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19000"/>
                </a:prstClr>
              </a:outerShdw>
            </a:effectLst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F7647D0B-B555-4339-9DCA-3DCF8B500A2C}"/>
                </a:ext>
              </a:extLst>
            </p:cNvPr>
            <p:cNvSpPr/>
            <p:nvPr userDrawn="1"/>
          </p:nvSpPr>
          <p:spPr bwMode="auto">
            <a:xfrm>
              <a:off x="0" y="0"/>
              <a:ext cx="4132887" cy="6858000"/>
            </a:xfrm>
            <a:custGeom>
              <a:avLst/>
              <a:gdLst>
                <a:gd name="connsiteX0" fmla="*/ 0 w 4076700"/>
                <a:gd name="connsiteY0" fmla="*/ 0 h 6858000"/>
                <a:gd name="connsiteX1" fmla="*/ 4076700 w 4076700"/>
                <a:gd name="connsiteY1" fmla="*/ 0 h 6858000"/>
                <a:gd name="connsiteX2" fmla="*/ 2493975 w 4076700"/>
                <a:gd name="connsiteY2" fmla="*/ 6848978 h 6858000"/>
                <a:gd name="connsiteX3" fmla="*/ 2488112 w 4076700"/>
                <a:gd name="connsiteY3" fmla="*/ 6858000 h 6858000"/>
                <a:gd name="connsiteX4" fmla="*/ 0 w 4076700"/>
                <a:gd name="connsiteY4" fmla="*/ 6858000 h 6858000"/>
                <a:gd name="connsiteX5" fmla="*/ 0 w 4076700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700" h="6858000">
                  <a:moveTo>
                    <a:pt x="0" y="0"/>
                  </a:moveTo>
                  <a:lnTo>
                    <a:pt x="4076700" y="0"/>
                  </a:lnTo>
                  <a:cubicBezTo>
                    <a:pt x="4076700" y="2786436"/>
                    <a:pt x="3456838" y="5265417"/>
                    <a:pt x="2493975" y="6848978"/>
                  </a:cubicBezTo>
                  <a:lnTo>
                    <a:pt x="24881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E07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19000"/>
                </a:prstClr>
              </a:outerShdw>
            </a:effectLst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F8038B-500C-4F82-8E0A-B612E4682D9E}"/>
                </a:ext>
              </a:extLst>
            </p:cNvPr>
            <p:cNvSpPr/>
            <p:nvPr userDrawn="1"/>
          </p:nvSpPr>
          <p:spPr bwMode="auto">
            <a:xfrm>
              <a:off x="1" y="0"/>
              <a:ext cx="4085491" cy="6858000"/>
            </a:xfrm>
            <a:custGeom>
              <a:avLst/>
              <a:gdLst>
                <a:gd name="connsiteX0" fmla="*/ 0 w 4085544"/>
                <a:gd name="connsiteY0" fmla="*/ 0 h 6858000"/>
                <a:gd name="connsiteX1" fmla="*/ 4085544 w 4085544"/>
                <a:gd name="connsiteY1" fmla="*/ 0 h 6858000"/>
                <a:gd name="connsiteX2" fmla="*/ 2499385 w 4085544"/>
                <a:gd name="connsiteY2" fmla="*/ 6620298 h 6858000"/>
                <a:gd name="connsiteX3" fmla="*/ 2339228 w 4085544"/>
                <a:gd name="connsiteY3" fmla="*/ 6858000 h 6858000"/>
                <a:gd name="connsiteX4" fmla="*/ 0 w 4085544"/>
                <a:gd name="connsiteY4" fmla="*/ 6858000 h 6858000"/>
                <a:gd name="connsiteX5" fmla="*/ 0 w 4085544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5544" h="6858000">
                  <a:moveTo>
                    <a:pt x="0" y="0"/>
                  </a:moveTo>
                  <a:lnTo>
                    <a:pt x="4085544" y="0"/>
                  </a:lnTo>
                  <a:cubicBezTo>
                    <a:pt x="4085544" y="2693400"/>
                    <a:pt x="3464337" y="5089610"/>
                    <a:pt x="2499385" y="6620298"/>
                  </a:cubicBezTo>
                  <a:lnTo>
                    <a:pt x="233922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AAE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19000"/>
                </a:prstClr>
              </a:outerShdw>
            </a:effectLst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90" y="1590"/>
          <a:ext cx="1587" cy="1587"/>
        </p:xfrm>
        <a:graphic>
          <a:graphicData uri="http://schemas.openxmlformats.org/presentationml/2006/ole">
            <p:oleObj spid="_x0000_s4155" name="think-cell Slide" r:id="rId3" imgW="360" imgH="360" progId="">
              <p:embed/>
            </p:oleObj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3403DF-226F-4971-BC71-B297E935ED73}"/>
              </a:ext>
            </a:extLst>
          </p:cNvPr>
          <p:cNvGrpSpPr/>
          <p:nvPr userDrawn="1"/>
        </p:nvGrpSpPr>
        <p:grpSpPr>
          <a:xfrm>
            <a:off x="119631" y="3524561"/>
            <a:ext cx="5083360" cy="1704416"/>
            <a:chOff x="-1225760" y="3401629"/>
            <a:chExt cx="6909804" cy="17044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0A61009-4F54-4461-8F1F-CCBEDEAF0315}"/>
                </a:ext>
              </a:extLst>
            </p:cNvPr>
            <p:cNvSpPr/>
            <p:nvPr userDrawn="1"/>
          </p:nvSpPr>
          <p:spPr bwMode="auto">
            <a:xfrm>
              <a:off x="-1225760" y="3401629"/>
              <a:ext cx="6909804" cy="568076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0">
                  <a:schemeClr val="tx1"/>
                </a:gs>
              </a:gsLst>
              <a:path path="rect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2C682D0-464E-4D7A-854C-E2E0C518F838}"/>
                </a:ext>
              </a:extLst>
            </p:cNvPr>
            <p:cNvSpPr/>
            <p:nvPr userDrawn="1"/>
          </p:nvSpPr>
          <p:spPr bwMode="auto">
            <a:xfrm>
              <a:off x="-1225760" y="4537969"/>
              <a:ext cx="6909804" cy="568076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0">
                  <a:schemeClr val="tx1"/>
                </a:gs>
              </a:gsLst>
              <a:path path="rect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717032"/>
            <a:ext cx="4819582" cy="1316208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lang="en-GB" sz="4800" cap="all" baseline="0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1">
                        <a:lumMod val="50000"/>
                      </a:schemeClr>
                    </a:gs>
                  </a:gsLst>
                  <a:lin ang="5400000" scaled="1"/>
                  <a:tileRect/>
                </a:gradFill>
                <a:latin typeface="Calibri" panose="020F0502020204030204" pitchFamily="34" charset="0"/>
              </a:defRPr>
            </a:lvl1pPr>
          </a:lstStyle>
          <a:p>
            <a:pPr lvl="0" algn="ctr"/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B79D19-3C49-447E-9B63-15C35945B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23222" y="0"/>
            <a:ext cx="4320779" cy="6858000"/>
          </a:xfrm>
          <a:custGeom>
            <a:avLst/>
            <a:gdLst>
              <a:gd name="connsiteX0" fmla="*/ 661 w 4320779"/>
              <a:gd name="connsiteY0" fmla="*/ 0 h 6858000"/>
              <a:gd name="connsiteX1" fmla="*/ 4320779 w 4320779"/>
              <a:gd name="connsiteY1" fmla="*/ 0 h 6858000"/>
              <a:gd name="connsiteX2" fmla="*/ 4320779 w 4320779"/>
              <a:gd name="connsiteY2" fmla="*/ 6858000 h 6858000"/>
              <a:gd name="connsiteX3" fmla="*/ 2702602 w 4320779"/>
              <a:gd name="connsiteY3" fmla="*/ 6858000 h 6858000"/>
              <a:gd name="connsiteX4" fmla="*/ 2500451 w 4320779"/>
              <a:gd name="connsiteY4" fmla="*/ 6706198 h 6858000"/>
              <a:gd name="connsiteX5" fmla="*/ 661 w 432077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779" h="6858000">
                <a:moveTo>
                  <a:pt x="661" y="0"/>
                </a:moveTo>
                <a:lnTo>
                  <a:pt x="4320779" y="0"/>
                </a:lnTo>
                <a:lnTo>
                  <a:pt x="4320779" y="6858000"/>
                </a:lnTo>
                <a:lnTo>
                  <a:pt x="2702602" y="6858000"/>
                </a:lnTo>
                <a:lnTo>
                  <a:pt x="2500451" y="6706198"/>
                </a:lnTo>
                <a:cubicBezTo>
                  <a:pt x="339189" y="4990936"/>
                  <a:pt x="-17793" y="1811635"/>
                  <a:pt x="661" y="0"/>
                </a:cubicBezTo>
                <a:close/>
              </a:path>
            </a:pathLst>
          </a:cu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7733" y="1323334"/>
            <a:ext cx="1987154" cy="19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7658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82" y="365127"/>
            <a:ext cx="7886700" cy="624688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mdmlogo">
            <a:extLst>
              <a:ext uri="{FF2B5EF4-FFF2-40B4-BE49-F238E27FC236}">
                <a16:creationId xmlns:a16="http://schemas.microsoft.com/office/drawing/2014/main" xmlns="" id="{AF848241-B59B-4C88-9508-C3C8BA97E1B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723"/>
          <a:stretch/>
        </p:blipFill>
        <p:spPr bwMode="auto">
          <a:xfrm>
            <a:off x="8077989" y="136524"/>
            <a:ext cx="968157" cy="85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65838" y="6492875"/>
            <a:ext cx="2057400" cy="365125"/>
          </a:xfrm>
        </p:spPr>
        <p:txBody>
          <a:bodyPr/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E39F844-F9C9-477F-877C-8C54BD08D51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84765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17974B-AEBC-4889-80A7-8399DAE73E79}"/>
              </a:ext>
            </a:extLst>
          </p:cNvPr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140C9ABF-5435-47BF-BAA8-E64FF4E6B03F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466" name="think-cell Slide" r:id="rId3" imgW="360" imgH="360" progId="">
              <p:embed/>
            </p:oleObj>
          </a:graphicData>
        </a:graphic>
      </p:graphicFrame>
      <p:sp>
        <p:nvSpPr>
          <p:cNvPr id="20" name="Rectangle 1026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3995936" y="4365104"/>
            <a:ext cx="4892618" cy="693952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1" name="Rectangle 102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995936" y="5373216"/>
            <a:ext cx="4892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2400" b="0" kern="12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E9E7DF-ECDA-40FD-8073-8443198AA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26262" y="1484784"/>
            <a:ext cx="2702122" cy="2269048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7F5B86AC-6544-44B1-8671-BB4ACA1F59C8}"/>
              </a:ext>
            </a:extLst>
          </p:cNvPr>
          <p:cNvGrpSpPr/>
          <p:nvPr userDrawn="1"/>
        </p:nvGrpSpPr>
        <p:grpSpPr>
          <a:xfrm>
            <a:off x="-1" y="0"/>
            <a:ext cx="4219576" cy="6858000"/>
            <a:chOff x="-1" y="0"/>
            <a:chExt cx="4199242" cy="68580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672E011A-5026-4E6E-9A40-45047033B602}"/>
                </a:ext>
              </a:extLst>
            </p:cNvPr>
            <p:cNvSpPr/>
            <p:nvPr userDrawn="1"/>
          </p:nvSpPr>
          <p:spPr bwMode="auto">
            <a:xfrm>
              <a:off x="-1" y="0"/>
              <a:ext cx="4199242" cy="6858000"/>
            </a:xfrm>
            <a:custGeom>
              <a:avLst/>
              <a:gdLst>
                <a:gd name="connsiteX0" fmla="*/ 0 w 4114801"/>
                <a:gd name="connsiteY0" fmla="*/ 0 h 6858000"/>
                <a:gd name="connsiteX1" fmla="*/ 4114801 w 4114801"/>
                <a:gd name="connsiteY1" fmla="*/ 0 h 6858000"/>
                <a:gd name="connsiteX2" fmla="*/ 2720139 w 4114801"/>
                <a:gd name="connsiteY2" fmla="*/ 6832347 h 6858000"/>
                <a:gd name="connsiteX3" fmla="*/ 2706116 w 4114801"/>
                <a:gd name="connsiteY3" fmla="*/ 6858000 h 6858000"/>
                <a:gd name="connsiteX4" fmla="*/ 0 w 4114801"/>
                <a:gd name="connsiteY4" fmla="*/ 6858000 h 6858000"/>
                <a:gd name="connsiteX5" fmla="*/ 0 w 4114801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801" h="6858000">
                  <a:moveTo>
                    <a:pt x="0" y="0"/>
                  </a:moveTo>
                  <a:lnTo>
                    <a:pt x="4114801" y="0"/>
                  </a:lnTo>
                  <a:cubicBezTo>
                    <a:pt x="4114801" y="2721311"/>
                    <a:pt x="3575333" y="5163800"/>
                    <a:pt x="2720139" y="6832347"/>
                  </a:cubicBezTo>
                  <a:lnTo>
                    <a:pt x="2706116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19000"/>
                </a:prstClr>
              </a:outerShdw>
            </a:effectLst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50ABA61C-A8A7-4CF9-9F4B-79C61773AA82}"/>
                </a:ext>
              </a:extLst>
            </p:cNvPr>
            <p:cNvSpPr/>
            <p:nvPr userDrawn="1"/>
          </p:nvSpPr>
          <p:spPr bwMode="auto">
            <a:xfrm>
              <a:off x="0" y="0"/>
              <a:ext cx="4132887" cy="6858000"/>
            </a:xfrm>
            <a:custGeom>
              <a:avLst/>
              <a:gdLst>
                <a:gd name="connsiteX0" fmla="*/ 0 w 4076700"/>
                <a:gd name="connsiteY0" fmla="*/ 0 h 6858000"/>
                <a:gd name="connsiteX1" fmla="*/ 4076700 w 4076700"/>
                <a:gd name="connsiteY1" fmla="*/ 0 h 6858000"/>
                <a:gd name="connsiteX2" fmla="*/ 2493975 w 4076700"/>
                <a:gd name="connsiteY2" fmla="*/ 6848978 h 6858000"/>
                <a:gd name="connsiteX3" fmla="*/ 2488112 w 4076700"/>
                <a:gd name="connsiteY3" fmla="*/ 6858000 h 6858000"/>
                <a:gd name="connsiteX4" fmla="*/ 0 w 4076700"/>
                <a:gd name="connsiteY4" fmla="*/ 6858000 h 6858000"/>
                <a:gd name="connsiteX5" fmla="*/ 0 w 4076700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700" h="6858000">
                  <a:moveTo>
                    <a:pt x="0" y="0"/>
                  </a:moveTo>
                  <a:lnTo>
                    <a:pt x="4076700" y="0"/>
                  </a:lnTo>
                  <a:cubicBezTo>
                    <a:pt x="4076700" y="2786436"/>
                    <a:pt x="3456838" y="5265417"/>
                    <a:pt x="2493975" y="6848978"/>
                  </a:cubicBezTo>
                  <a:lnTo>
                    <a:pt x="24881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E07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19000"/>
                </a:prstClr>
              </a:outerShdw>
            </a:effectLst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1B946F94-7C9E-44B0-8E36-7EF3A28B92FF}"/>
                </a:ext>
              </a:extLst>
            </p:cNvPr>
            <p:cNvSpPr/>
            <p:nvPr userDrawn="1"/>
          </p:nvSpPr>
          <p:spPr bwMode="auto">
            <a:xfrm>
              <a:off x="1" y="0"/>
              <a:ext cx="4085491" cy="6858000"/>
            </a:xfrm>
            <a:custGeom>
              <a:avLst/>
              <a:gdLst>
                <a:gd name="connsiteX0" fmla="*/ 0 w 4085544"/>
                <a:gd name="connsiteY0" fmla="*/ 0 h 6858000"/>
                <a:gd name="connsiteX1" fmla="*/ 4085544 w 4085544"/>
                <a:gd name="connsiteY1" fmla="*/ 0 h 6858000"/>
                <a:gd name="connsiteX2" fmla="*/ 2499385 w 4085544"/>
                <a:gd name="connsiteY2" fmla="*/ 6620298 h 6858000"/>
                <a:gd name="connsiteX3" fmla="*/ 2339228 w 4085544"/>
                <a:gd name="connsiteY3" fmla="*/ 6858000 h 6858000"/>
                <a:gd name="connsiteX4" fmla="*/ 0 w 4085544"/>
                <a:gd name="connsiteY4" fmla="*/ 6858000 h 6858000"/>
                <a:gd name="connsiteX5" fmla="*/ 0 w 4085544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5544" h="6858000">
                  <a:moveTo>
                    <a:pt x="0" y="0"/>
                  </a:moveTo>
                  <a:lnTo>
                    <a:pt x="4085544" y="0"/>
                  </a:lnTo>
                  <a:cubicBezTo>
                    <a:pt x="4085544" y="2693400"/>
                    <a:pt x="3464337" y="5089610"/>
                    <a:pt x="2499385" y="6620298"/>
                  </a:cubicBezTo>
                  <a:lnTo>
                    <a:pt x="233922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AAE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19000"/>
                </a:prstClr>
              </a:outerShdw>
            </a:effectLst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CAB3849-BFCD-46C2-8438-13BE9C550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0"/>
            <a:ext cx="4067175" cy="6858000"/>
          </a:xfrm>
          <a:custGeom>
            <a:avLst/>
            <a:gdLst>
              <a:gd name="connsiteX0" fmla="*/ 0 w 5102878"/>
              <a:gd name="connsiteY0" fmla="*/ 0 h 6858000"/>
              <a:gd name="connsiteX1" fmla="*/ 5102878 w 5102878"/>
              <a:gd name="connsiteY1" fmla="*/ 0 h 6858000"/>
              <a:gd name="connsiteX2" fmla="*/ 2579949 w 5102878"/>
              <a:gd name="connsiteY2" fmla="*/ 6843858 h 6858000"/>
              <a:gd name="connsiteX3" fmla="*/ 2563583 w 5102878"/>
              <a:gd name="connsiteY3" fmla="*/ 6858000 h 6858000"/>
              <a:gd name="connsiteX4" fmla="*/ 0 w 51028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878" h="6858000">
                <a:moveTo>
                  <a:pt x="0" y="0"/>
                </a:moveTo>
                <a:lnTo>
                  <a:pt x="5102878" y="0"/>
                </a:lnTo>
                <a:cubicBezTo>
                  <a:pt x="5102878" y="2917137"/>
                  <a:pt x="4089467" y="5466414"/>
                  <a:pt x="2579949" y="6843858"/>
                </a:cubicBezTo>
                <a:lnTo>
                  <a:pt x="2563583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</p:spPr>
      </p:pic>
      <p:pic>
        <p:nvPicPr>
          <p:cNvPr id="12" name="Picture 2" descr="Image result for uttar pradesh government logo">
            <a:extLst>
              <a:ext uri="{FF2B5EF4-FFF2-40B4-BE49-F238E27FC236}">
                <a16:creationId xmlns:a16="http://schemas.microsoft.com/office/drawing/2014/main" xmlns="" id="{3601D0AA-EACA-419C-8857-29641A409A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153128"/>
            <a:ext cx="674371" cy="6609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B61F0A8-A6E0-4B5C-8E26-A3EDBFE71A3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98193" y="148261"/>
            <a:ext cx="1705236" cy="670726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6D25000B-0E2D-415C-919E-06536DDD45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55252" y="150694"/>
            <a:ext cx="614379" cy="6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95382" y="6092825"/>
            <a:ext cx="4893172" cy="246221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1576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25148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8147A8-4EA6-46DB-9869-EDCC255E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BF71C3-822E-4154-B9E0-DB7855A56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D8D442-B289-47EE-AE32-D7F8F484F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7C3123-04F2-4508-845A-E32F47D3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DC9E0F-C6A5-4948-BD47-DED4320DA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70B8-6197-490B-9EDE-BDA7988E365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552352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90" y="1590"/>
          <a:ext cx="1587" cy="1587"/>
        </p:xfrm>
        <a:graphic>
          <a:graphicData uri="http://schemas.openxmlformats.org/presentationml/2006/ole">
            <p:oleObj spid="_x0000_s18490" name="think-cell Slide" r:id="rId3" imgW="360" imgH="360" progId="">
              <p:embed/>
            </p:oleObj>
          </a:graphicData>
        </a:graphic>
      </p:graphicFrame>
      <p:pic>
        <p:nvPicPr>
          <p:cNvPr id="4" name="Picture 10" descr="Image result for education background vector">
            <a:extLst>
              <a:ext uri="{FF2B5EF4-FFF2-40B4-BE49-F238E27FC236}">
                <a16:creationId xmlns:a16="http://schemas.microsoft.com/office/drawing/2014/main" xmlns="" id="{218B8671-0695-4FB9-BE82-99E9886C0A7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128FC35-A3DA-4ED3-BB1C-6160A04ABA8F}"/>
              </a:ext>
            </a:extLst>
          </p:cNvPr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30A4AB-BE60-453D-A7FE-4240FD18BF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65500" y="1246613"/>
            <a:ext cx="2413000" cy="2026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0A61009-4F54-4461-8F1F-CCBEDEAF0315}"/>
              </a:ext>
            </a:extLst>
          </p:cNvPr>
          <p:cNvSpPr/>
          <p:nvPr userDrawn="1"/>
        </p:nvSpPr>
        <p:spPr bwMode="auto">
          <a:xfrm>
            <a:off x="1118580" y="3401629"/>
            <a:ext cx="6909804" cy="56807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2C682D0-464E-4D7A-854C-E2E0C518F838}"/>
              </a:ext>
            </a:extLst>
          </p:cNvPr>
          <p:cNvSpPr/>
          <p:nvPr userDrawn="1"/>
        </p:nvSpPr>
        <p:spPr bwMode="auto">
          <a:xfrm>
            <a:off x="1118580" y="4537969"/>
            <a:ext cx="6909804" cy="56807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3594100"/>
            <a:ext cx="6835806" cy="1316208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lang="en-GB" sz="4800" cap="all" baseline="0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1">
                        <a:lumMod val="50000"/>
                      </a:schemeClr>
                    </a:gs>
                  </a:gsLst>
                  <a:lin ang="5400000" scaled="1"/>
                  <a:tileRect/>
                </a:gradFill>
                <a:latin typeface="Calibri" panose="020F0502020204030204" pitchFamily="34" charset="0"/>
              </a:defRPr>
            </a:lvl1pPr>
          </a:lstStyle>
          <a:p>
            <a:pPr lvl="0" algn="ctr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47464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E7E19A5-E23F-4CF6-B3E0-0A7BB0D04C15}"/>
              </a:ext>
            </a:extLst>
          </p:cNvPr>
          <p:cNvGrpSpPr/>
          <p:nvPr userDrawn="1"/>
        </p:nvGrpSpPr>
        <p:grpSpPr>
          <a:xfrm flipH="1">
            <a:off x="4098274" y="0"/>
            <a:ext cx="5045724" cy="6858000"/>
            <a:chOff x="-1" y="0"/>
            <a:chExt cx="4199242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B4555175-3317-418B-B82D-60A131B34672}"/>
                </a:ext>
              </a:extLst>
            </p:cNvPr>
            <p:cNvSpPr/>
            <p:nvPr userDrawn="1"/>
          </p:nvSpPr>
          <p:spPr bwMode="auto">
            <a:xfrm>
              <a:off x="-1" y="0"/>
              <a:ext cx="4199242" cy="6858000"/>
            </a:xfrm>
            <a:custGeom>
              <a:avLst/>
              <a:gdLst>
                <a:gd name="connsiteX0" fmla="*/ 0 w 4114801"/>
                <a:gd name="connsiteY0" fmla="*/ 0 h 6858000"/>
                <a:gd name="connsiteX1" fmla="*/ 4114801 w 4114801"/>
                <a:gd name="connsiteY1" fmla="*/ 0 h 6858000"/>
                <a:gd name="connsiteX2" fmla="*/ 2720139 w 4114801"/>
                <a:gd name="connsiteY2" fmla="*/ 6832347 h 6858000"/>
                <a:gd name="connsiteX3" fmla="*/ 2706116 w 4114801"/>
                <a:gd name="connsiteY3" fmla="*/ 6858000 h 6858000"/>
                <a:gd name="connsiteX4" fmla="*/ 0 w 4114801"/>
                <a:gd name="connsiteY4" fmla="*/ 6858000 h 6858000"/>
                <a:gd name="connsiteX5" fmla="*/ 0 w 4114801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801" h="6858000">
                  <a:moveTo>
                    <a:pt x="0" y="0"/>
                  </a:moveTo>
                  <a:lnTo>
                    <a:pt x="4114801" y="0"/>
                  </a:lnTo>
                  <a:cubicBezTo>
                    <a:pt x="4114801" y="2721311"/>
                    <a:pt x="3575333" y="5163800"/>
                    <a:pt x="2720139" y="6832347"/>
                  </a:cubicBezTo>
                  <a:lnTo>
                    <a:pt x="2706116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19000"/>
                </a:prstClr>
              </a:outerShdw>
            </a:effectLst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F7647D0B-B555-4339-9DCA-3DCF8B500A2C}"/>
                </a:ext>
              </a:extLst>
            </p:cNvPr>
            <p:cNvSpPr/>
            <p:nvPr userDrawn="1"/>
          </p:nvSpPr>
          <p:spPr bwMode="auto">
            <a:xfrm>
              <a:off x="0" y="0"/>
              <a:ext cx="4132887" cy="6858000"/>
            </a:xfrm>
            <a:custGeom>
              <a:avLst/>
              <a:gdLst>
                <a:gd name="connsiteX0" fmla="*/ 0 w 4076700"/>
                <a:gd name="connsiteY0" fmla="*/ 0 h 6858000"/>
                <a:gd name="connsiteX1" fmla="*/ 4076700 w 4076700"/>
                <a:gd name="connsiteY1" fmla="*/ 0 h 6858000"/>
                <a:gd name="connsiteX2" fmla="*/ 2493975 w 4076700"/>
                <a:gd name="connsiteY2" fmla="*/ 6848978 h 6858000"/>
                <a:gd name="connsiteX3" fmla="*/ 2488112 w 4076700"/>
                <a:gd name="connsiteY3" fmla="*/ 6858000 h 6858000"/>
                <a:gd name="connsiteX4" fmla="*/ 0 w 4076700"/>
                <a:gd name="connsiteY4" fmla="*/ 6858000 h 6858000"/>
                <a:gd name="connsiteX5" fmla="*/ 0 w 4076700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700" h="6858000">
                  <a:moveTo>
                    <a:pt x="0" y="0"/>
                  </a:moveTo>
                  <a:lnTo>
                    <a:pt x="4076700" y="0"/>
                  </a:lnTo>
                  <a:cubicBezTo>
                    <a:pt x="4076700" y="2786436"/>
                    <a:pt x="3456838" y="5265417"/>
                    <a:pt x="2493975" y="6848978"/>
                  </a:cubicBezTo>
                  <a:lnTo>
                    <a:pt x="24881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E07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19000"/>
                </a:prstClr>
              </a:outerShdw>
            </a:effectLst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F8038B-500C-4F82-8E0A-B612E4682D9E}"/>
                </a:ext>
              </a:extLst>
            </p:cNvPr>
            <p:cNvSpPr/>
            <p:nvPr userDrawn="1"/>
          </p:nvSpPr>
          <p:spPr bwMode="auto">
            <a:xfrm>
              <a:off x="1" y="0"/>
              <a:ext cx="4085491" cy="6858000"/>
            </a:xfrm>
            <a:custGeom>
              <a:avLst/>
              <a:gdLst>
                <a:gd name="connsiteX0" fmla="*/ 0 w 4085544"/>
                <a:gd name="connsiteY0" fmla="*/ 0 h 6858000"/>
                <a:gd name="connsiteX1" fmla="*/ 4085544 w 4085544"/>
                <a:gd name="connsiteY1" fmla="*/ 0 h 6858000"/>
                <a:gd name="connsiteX2" fmla="*/ 2499385 w 4085544"/>
                <a:gd name="connsiteY2" fmla="*/ 6620298 h 6858000"/>
                <a:gd name="connsiteX3" fmla="*/ 2339228 w 4085544"/>
                <a:gd name="connsiteY3" fmla="*/ 6858000 h 6858000"/>
                <a:gd name="connsiteX4" fmla="*/ 0 w 4085544"/>
                <a:gd name="connsiteY4" fmla="*/ 6858000 h 6858000"/>
                <a:gd name="connsiteX5" fmla="*/ 0 w 4085544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5544" h="6858000">
                  <a:moveTo>
                    <a:pt x="0" y="0"/>
                  </a:moveTo>
                  <a:lnTo>
                    <a:pt x="4085544" y="0"/>
                  </a:lnTo>
                  <a:cubicBezTo>
                    <a:pt x="4085544" y="2693400"/>
                    <a:pt x="3464337" y="5089610"/>
                    <a:pt x="2499385" y="6620298"/>
                  </a:cubicBezTo>
                  <a:lnTo>
                    <a:pt x="233922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AAE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19000"/>
                </a:prstClr>
              </a:outerShdw>
            </a:effectLst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90" y="1590"/>
          <a:ext cx="1587" cy="1587"/>
        </p:xfrm>
        <a:graphic>
          <a:graphicData uri="http://schemas.openxmlformats.org/presentationml/2006/ole">
            <p:oleObj spid="_x0000_s19514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29" y="5139137"/>
            <a:ext cx="4819582" cy="1316208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lang="en-GB" sz="4800" cap="all" baseline="0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1">
                        <a:lumMod val="50000"/>
                      </a:schemeClr>
                    </a:gs>
                  </a:gsLst>
                  <a:lin ang="5400000" scaled="1"/>
                  <a:tileRect/>
                </a:gradFill>
                <a:latin typeface="Calibri" panose="020F0502020204030204" pitchFamily="34" charset="0"/>
              </a:defRPr>
            </a:lvl1pPr>
          </a:lstStyle>
          <a:p>
            <a:pPr lvl="0" algn="ctr"/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B79D19-3C49-447E-9B63-15C35945B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27203"/>
          <a:stretch/>
        </p:blipFill>
        <p:spPr>
          <a:xfrm>
            <a:off x="4319998" y="0"/>
            <a:ext cx="4824000" cy="6858000"/>
          </a:xfrm>
          <a:custGeom>
            <a:avLst/>
            <a:gdLst>
              <a:gd name="connsiteX0" fmla="*/ 661 w 4320779"/>
              <a:gd name="connsiteY0" fmla="*/ 0 h 6858000"/>
              <a:gd name="connsiteX1" fmla="*/ 4320779 w 4320779"/>
              <a:gd name="connsiteY1" fmla="*/ 0 h 6858000"/>
              <a:gd name="connsiteX2" fmla="*/ 4320779 w 4320779"/>
              <a:gd name="connsiteY2" fmla="*/ 6858000 h 6858000"/>
              <a:gd name="connsiteX3" fmla="*/ 2702602 w 4320779"/>
              <a:gd name="connsiteY3" fmla="*/ 6858000 h 6858000"/>
              <a:gd name="connsiteX4" fmla="*/ 2500451 w 4320779"/>
              <a:gd name="connsiteY4" fmla="*/ 6706198 h 6858000"/>
              <a:gd name="connsiteX5" fmla="*/ 661 w 432077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779" h="6858000">
                <a:moveTo>
                  <a:pt x="661" y="0"/>
                </a:moveTo>
                <a:lnTo>
                  <a:pt x="4320779" y="0"/>
                </a:lnTo>
                <a:lnTo>
                  <a:pt x="4320779" y="6858000"/>
                </a:lnTo>
                <a:lnTo>
                  <a:pt x="2702602" y="6858000"/>
                </a:lnTo>
                <a:lnTo>
                  <a:pt x="2500451" y="6706198"/>
                </a:lnTo>
                <a:cubicBezTo>
                  <a:pt x="339189" y="4990936"/>
                  <a:pt x="-17793" y="1811635"/>
                  <a:pt x="6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189241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2_Title Only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82088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A45A519-427A-4A59-902F-BDA40A178F0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12822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9A86D7-072D-4414-B0AE-60376550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DF51D5-49D5-4868-B17D-A96509308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425229-A29D-4609-AFC8-CE49B8DD1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C5B525-03DC-4D59-98FF-42B3B0B9F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03CD11-61C1-43D0-B09B-9050442E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C1F791-7457-48DA-A675-F5ACE17B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70B8-6197-490B-9EDE-BDA7988E365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888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F3A96-0E0B-4AAB-91B2-8B7B756AA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AE1E39-D03C-4ABA-9559-34549A0DF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4375BD-2D07-4B4F-8A34-527214649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5362F5-2EEE-455E-9DF1-1F3E2FBF5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8B0E24E-5507-4D10-A248-214AB74F3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1B90055-072E-47DD-BD02-158982C00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D7A9F0D-20AB-4F61-86B2-03FDF4C8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1D63C9A-0D27-4E6A-B2C8-087584EC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70B8-6197-490B-9EDE-BDA7988E365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6078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658EC-BF6C-47F4-9247-03C64C2D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E338E2-B58D-4010-AB47-2284CFB4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8FF148-4B3D-4373-9CA5-34AF4D14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ACE31D-CCAC-459D-8633-D32A1C2D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70B8-6197-490B-9EDE-BDA7988E365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2264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ED52B58-593C-46CC-98EA-AC899402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F3EBC4-4E77-40F3-AA16-692F65E15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981BE7-1AC5-4E05-9001-06C8E9CA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70B8-6197-490B-9EDE-BDA7988E365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0494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135B4-ADC6-4E1D-B6B2-783DB77A3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99C8D5-E3C5-460E-8258-88847B37C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C123A4-5A3A-4134-B10C-BB5701332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005D1A-2C12-4B48-85C5-4B60D23DA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8B2B7A-1FEF-4D6F-8396-A433EF33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715360-3D43-4292-A338-C0404314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70B8-6197-490B-9EDE-BDA7988E365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2085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62FEAF-764F-4D83-AAE8-49A45738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64D5FC-354E-49A2-81A7-6C20277E2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C42B33-94C9-4B8B-8EE7-0851F7EB7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1C046A-9EDC-44E2-BF65-F9D67B97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5B36AE-C5D2-4119-ABE8-5BCA4F6D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4564CE-2FFF-4A2A-B9DB-41907D21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70B8-6197-490B-9EDE-BDA7988E365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5372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25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27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4.xml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32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31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697AA29-96CE-4FAA-A7F7-16B32DFC3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0A20CF-233E-4FE2-BD53-7FF76C445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8F0819-A0E3-41A7-87F9-3030E65B2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07D3BA-657D-4098-8AAD-9487E3E49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0F845A-D56F-4C16-AC7F-E0A62011C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470B8-6197-490B-9EDE-BDA7988E365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5098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905DD6-6729-44B8-8539-616D32ECC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579EE9-A230-4B5F-B265-BEA08A89C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38095E-C3EB-4DB9-AC8A-5B5D81CB1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33137C-1F37-43F4-9546-F82B930CC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451292-C496-4E76-8FE4-9AD13A0C4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01F99-1348-4EB4-AB06-B8FB4263722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7764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624" y="1624"/>
          <a:ext cx="1619" cy="1619"/>
        </p:xfrm>
        <a:graphic>
          <a:graphicData uri="http://schemas.openxmlformats.org/presentationml/2006/ole">
            <p:oleObj spid="_x0000_s1084" name="think-cell Slide" r:id="rId11" imgW="360" imgH="360" progId="">
              <p:embed/>
            </p:oleObj>
          </a:graphicData>
        </a:graphic>
      </p:graphicFrame>
      <p:sp>
        <p:nvSpPr>
          <p:cNvPr id="14" name="Rectangle 286"/>
          <p:cNvSpPr>
            <a:spLocks noGrp="1" noChangeArrowheads="1"/>
          </p:cNvSpPr>
          <p:nvPr>
            <p:ph type="body" idx="1"/>
            <p:custDataLst>
              <p:tags r:id="rId8"/>
            </p:custDataLst>
          </p:nvPr>
        </p:nvSpPr>
        <p:spPr bwMode="auto">
          <a:xfrm>
            <a:off x="2000828" y="1990667"/>
            <a:ext cx="514234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Slide Title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238124" y="283325"/>
            <a:ext cx="7718252" cy="58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" name="Pentagon 8"/>
          <p:cNvSpPr/>
          <p:nvPr userDrawn="1"/>
        </p:nvSpPr>
        <p:spPr bwMode="auto">
          <a:xfrm>
            <a:off x="0" y="6461635"/>
            <a:ext cx="385059" cy="251755"/>
          </a:xfrm>
          <a:prstGeom prst="homePlate">
            <a:avLst>
              <a:gd name="adj" fmla="val 28125"/>
            </a:avLst>
          </a:prstGeom>
          <a:solidFill>
            <a:srgbClr val="FFD10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432" tIns="73432" rIns="73432" bIns="73432" numCol="1" rtlCol="0" anchor="ctr" anchorCtr="0" compatLnSpc="1">
            <a:prstTxWarp prst="textNoShape">
              <a:avLst/>
            </a:prstTxWarp>
          </a:bodyPr>
          <a:lstStyle/>
          <a:p>
            <a:pPr defTabSz="932704" fontAlgn="base">
              <a:spcBef>
                <a:spcPct val="0"/>
              </a:spcBef>
              <a:spcAft>
                <a:spcPct val="0"/>
              </a:spcAft>
            </a:pPr>
            <a:endParaRPr lang="en-IN" sz="900" b="1" dirty="0">
              <a:solidFill>
                <a:schemeClr val="tx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31" name="Slide Number"/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121997" y="65182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900" b="1" smtClean="0">
                <a:solidFill>
                  <a:schemeClr val="tx1"/>
                </a:solidFill>
                <a:latin typeface="+mj-lt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6234" y="114299"/>
            <a:ext cx="842747" cy="84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368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10" r:id="rId5"/>
  </p:sldLayoutIdLst>
  <p:hf hdr="0" ftr="0" dt="0"/>
  <p:txStyles>
    <p:titleStyle>
      <a:lvl1pPr algn="l" defTabSz="91327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defRPr lang="en-GB" sz="2200" b="1" kern="1200" dirty="0">
          <a:ln w="1270">
            <a:noFill/>
          </a:ln>
          <a:solidFill>
            <a:schemeClr val="tx2"/>
          </a:solidFill>
          <a:latin typeface="+mj-lt"/>
          <a:ea typeface="+mn-ea"/>
          <a:cs typeface="Calibri" pitchFamily="34" charset="0"/>
        </a:defRPr>
      </a:lvl1pPr>
      <a:lvl2pPr algn="l" defTabSz="91327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defRPr sz="2200" b="1">
          <a:solidFill>
            <a:srgbClr val="002E5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2pPr>
      <a:lvl3pPr algn="l" defTabSz="91327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defRPr sz="2200" b="1">
          <a:solidFill>
            <a:srgbClr val="002E5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3pPr>
      <a:lvl4pPr algn="l" defTabSz="91327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defRPr sz="2200" b="1">
          <a:solidFill>
            <a:srgbClr val="002E5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4pPr>
      <a:lvl5pPr algn="l" defTabSz="91327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defRPr sz="2200" b="1">
          <a:solidFill>
            <a:srgbClr val="002E5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5pPr>
      <a:lvl6pPr marL="466351" algn="l" defTabSz="91327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32704" algn="l" defTabSz="91327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99058" algn="l" defTabSz="91327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65411" algn="l" defTabSz="91327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0" indent="0" algn="l" defTabSz="91327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400">
          <a:solidFill>
            <a:schemeClr val="tx1"/>
          </a:solidFill>
          <a:latin typeface="+mj-lt"/>
          <a:ea typeface="+mn-ea"/>
          <a:cs typeface="Calibri" pitchFamily="34" charset="0"/>
        </a:defRPr>
      </a:lvl1pPr>
      <a:lvl2pPr marL="197552" indent="-195933" algn="l" defTabSz="9132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>
          <a:solidFill>
            <a:schemeClr val="tx1"/>
          </a:solidFill>
          <a:latin typeface="+mj-lt"/>
          <a:cs typeface="Calibri" pitchFamily="34" charset="0"/>
        </a:defRPr>
      </a:lvl2pPr>
      <a:lvl3pPr marL="466351" indent="-267180" algn="l" defTabSz="9132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>
          <a:solidFill>
            <a:schemeClr val="tx1"/>
          </a:solidFill>
          <a:latin typeface="+mj-lt"/>
          <a:cs typeface="Calibri" pitchFamily="34" charset="0"/>
        </a:defRPr>
      </a:lvl3pPr>
      <a:lvl4pPr marL="626662" indent="-158689" algn="l" defTabSz="9132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>
          <a:solidFill>
            <a:schemeClr val="tx1"/>
          </a:solidFill>
          <a:latin typeface="+mj-lt"/>
          <a:cs typeface="Calibri" pitchFamily="34" charset="0"/>
        </a:defRPr>
      </a:lvl4pPr>
      <a:lvl5pPr marL="761061" indent="-132781" algn="l" defTabSz="9132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>
          <a:solidFill>
            <a:schemeClr val="tx1"/>
          </a:solidFill>
          <a:latin typeface="+mj-lt"/>
          <a:cs typeface="Calibri" pitchFamily="34" charset="0"/>
        </a:defRPr>
      </a:lvl5pPr>
      <a:lvl6pPr marL="1227413" indent="-132781" algn="l" defTabSz="9132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6pPr>
      <a:lvl7pPr marL="1693767" indent="-132781" algn="l" defTabSz="9132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7pPr>
      <a:lvl8pPr marL="2160119" indent="-132781" algn="l" defTabSz="9132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8pPr>
      <a:lvl9pPr marL="2626471" indent="-132781" algn="l" defTabSz="9132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51" algn="l" defTabSz="932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04" algn="l" defTabSz="932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58" algn="l" defTabSz="932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11" algn="l" defTabSz="932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63" algn="l" defTabSz="932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114" algn="l" defTabSz="932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467" algn="l" defTabSz="932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819" algn="l" defTabSz="932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624" y="1624"/>
          <a:ext cx="1619" cy="1619"/>
        </p:xfrm>
        <a:graphic>
          <a:graphicData uri="http://schemas.openxmlformats.org/presentationml/2006/ole">
            <p:oleObj spid="_x0000_s16442" name="think-cell Slide" r:id="rId12" imgW="360" imgH="360" progId="">
              <p:embed/>
            </p:oleObj>
          </a:graphicData>
        </a:graphic>
      </p:graphicFrame>
      <p:sp>
        <p:nvSpPr>
          <p:cNvPr id="14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2000828" y="1990667"/>
            <a:ext cx="514234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Slide Title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238124" y="283325"/>
            <a:ext cx="7718252" cy="58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" name="Pentagon 8"/>
          <p:cNvSpPr/>
          <p:nvPr userDrawn="1"/>
        </p:nvSpPr>
        <p:spPr bwMode="auto">
          <a:xfrm>
            <a:off x="0" y="6461635"/>
            <a:ext cx="385059" cy="251755"/>
          </a:xfrm>
          <a:prstGeom prst="homePlate">
            <a:avLst>
              <a:gd name="adj" fmla="val 28125"/>
            </a:avLst>
          </a:prstGeom>
          <a:solidFill>
            <a:srgbClr val="FFD10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432" tIns="73432" rIns="73432" bIns="73432" numCol="1" rtlCol="0" anchor="ctr" anchorCtr="0" compatLnSpc="1">
            <a:prstTxWarp prst="textNoShape">
              <a:avLst/>
            </a:prstTxWarp>
          </a:bodyPr>
          <a:lstStyle/>
          <a:p>
            <a:pPr defTabSz="932704" fontAlgn="base">
              <a:spcBef>
                <a:spcPct val="0"/>
              </a:spcBef>
              <a:spcAft>
                <a:spcPct val="0"/>
              </a:spcAft>
            </a:pPr>
            <a:endParaRPr lang="en-IN" sz="900" b="1" dirty="0">
              <a:solidFill>
                <a:schemeClr val="tx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31" name="Slide Number"/>
          <p:cNvSpPr txBox="1">
            <a:spLocks/>
          </p:cNvSpPr>
          <p:nvPr userDrawn="1">
            <p:custDataLst>
              <p:tags r:id="rId11"/>
            </p:custDataLst>
          </p:nvPr>
        </p:nvSpPr>
        <p:spPr>
          <a:xfrm>
            <a:off x="121997" y="6518263"/>
            <a:ext cx="141064" cy="1384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900" b="1" smtClean="0">
                <a:solidFill>
                  <a:schemeClr val="tx1"/>
                </a:solidFill>
                <a:latin typeface="+mj-lt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78718" y="219088"/>
            <a:ext cx="857778" cy="6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45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hf hdr="0" ftr="0" dt="0"/>
  <p:txStyles>
    <p:titleStyle>
      <a:lvl1pPr algn="l" defTabSz="91327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defRPr lang="en-GB" sz="2200" b="1" kern="1200" dirty="0">
          <a:ln w="1270">
            <a:noFill/>
          </a:ln>
          <a:solidFill>
            <a:schemeClr val="tx2"/>
          </a:solidFill>
          <a:latin typeface="+mj-lt"/>
          <a:ea typeface="+mn-ea"/>
          <a:cs typeface="Calibri" pitchFamily="34" charset="0"/>
        </a:defRPr>
      </a:lvl1pPr>
      <a:lvl2pPr algn="l" defTabSz="91327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defRPr sz="2200" b="1">
          <a:solidFill>
            <a:srgbClr val="002E5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2pPr>
      <a:lvl3pPr algn="l" defTabSz="91327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defRPr sz="2200" b="1">
          <a:solidFill>
            <a:srgbClr val="002E5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3pPr>
      <a:lvl4pPr algn="l" defTabSz="91327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defRPr sz="2200" b="1">
          <a:solidFill>
            <a:srgbClr val="002E5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4pPr>
      <a:lvl5pPr algn="l" defTabSz="91327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defRPr sz="2200" b="1">
          <a:solidFill>
            <a:srgbClr val="002E5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5pPr>
      <a:lvl6pPr marL="466351" algn="l" defTabSz="91327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32704" algn="l" defTabSz="91327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99058" algn="l" defTabSz="91327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65411" algn="l" defTabSz="91327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0" indent="0" algn="l" defTabSz="91327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400">
          <a:solidFill>
            <a:schemeClr val="tx1"/>
          </a:solidFill>
          <a:latin typeface="+mj-lt"/>
          <a:ea typeface="+mn-ea"/>
          <a:cs typeface="Calibri" pitchFamily="34" charset="0"/>
        </a:defRPr>
      </a:lvl1pPr>
      <a:lvl2pPr marL="197552" indent="-195933" algn="l" defTabSz="9132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>
          <a:solidFill>
            <a:schemeClr val="tx1"/>
          </a:solidFill>
          <a:latin typeface="+mj-lt"/>
          <a:cs typeface="Calibri" pitchFamily="34" charset="0"/>
        </a:defRPr>
      </a:lvl2pPr>
      <a:lvl3pPr marL="466351" indent="-267180" algn="l" defTabSz="9132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>
          <a:solidFill>
            <a:schemeClr val="tx1"/>
          </a:solidFill>
          <a:latin typeface="+mj-lt"/>
          <a:cs typeface="Calibri" pitchFamily="34" charset="0"/>
        </a:defRPr>
      </a:lvl3pPr>
      <a:lvl4pPr marL="626662" indent="-158689" algn="l" defTabSz="9132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>
          <a:solidFill>
            <a:schemeClr val="tx1"/>
          </a:solidFill>
          <a:latin typeface="+mj-lt"/>
          <a:cs typeface="Calibri" pitchFamily="34" charset="0"/>
        </a:defRPr>
      </a:lvl4pPr>
      <a:lvl5pPr marL="761061" indent="-132781" algn="l" defTabSz="9132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>
          <a:solidFill>
            <a:schemeClr val="tx1"/>
          </a:solidFill>
          <a:latin typeface="+mj-lt"/>
          <a:cs typeface="Calibri" pitchFamily="34" charset="0"/>
        </a:defRPr>
      </a:lvl5pPr>
      <a:lvl6pPr marL="1227413" indent="-132781" algn="l" defTabSz="9132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6pPr>
      <a:lvl7pPr marL="1693767" indent="-132781" algn="l" defTabSz="9132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7pPr>
      <a:lvl8pPr marL="2160119" indent="-132781" algn="l" defTabSz="9132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8pPr>
      <a:lvl9pPr marL="2626471" indent="-132781" algn="l" defTabSz="9132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51" algn="l" defTabSz="932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04" algn="l" defTabSz="932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58" algn="l" defTabSz="932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11" algn="l" defTabSz="932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63" algn="l" defTabSz="932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114" algn="l" defTabSz="932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467" algn="l" defTabSz="932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819" algn="l" defTabSz="932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95980" y="5684193"/>
            <a:ext cx="5199881" cy="797289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Kokila" panose="020B0604020202020204" pitchFamily="34" charset="0"/>
              </a:rPr>
              <a:t>Annual Work Plan &amp; Budget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Kokila" panose="020B0604020202020204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Kokila" panose="020B0604020202020204" pitchFamily="34" charset="0"/>
              </a:rPr>
              <a:t>Date: 14.05.2020</a:t>
            </a:r>
            <a:endParaRPr lang="hi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Kokil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688" y="0"/>
            <a:ext cx="1140311" cy="1140311"/>
          </a:xfrm>
          <a:prstGeom prst="rect">
            <a:avLst/>
          </a:prstGeom>
        </p:spPr>
      </p:pic>
      <p:pic>
        <p:nvPicPr>
          <p:cNvPr id="6" name="Picture 5" descr="mdmlogo">
            <a:extLst>
              <a:ext uri="{FF2B5EF4-FFF2-40B4-BE49-F238E27FC236}">
                <a16:creationId xmlns:a16="http://schemas.microsoft.com/office/drawing/2014/main" xmlns="" id="{895120C9-D64F-4C66-8505-F73722337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221" y="215150"/>
            <a:ext cx="3504499" cy="38002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00048" y="4226744"/>
            <a:ext cx="4810289" cy="107721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Project Approval Board Meeting 2020-21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9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394" y="245557"/>
            <a:ext cx="7842325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Proposal for 2020-21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0947010"/>
              </p:ext>
            </p:extLst>
          </p:nvPr>
        </p:nvGraphicFramePr>
        <p:xfrm>
          <a:off x="882126" y="1396999"/>
          <a:ext cx="7810053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2430">
                  <a:extLst>
                    <a:ext uri="{9D8B030D-6E8A-4147-A177-3AD203B41FA5}">
                      <a16:colId xmlns:a16="http://schemas.microsoft.com/office/drawing/2014/main" xmlns="" val="300621444"/>
                    </a:ext>
                  </a:extLst>
                </a:gridCol>
                <a:gridCol w="1602889">
                  <a:extLst>
                    <a:ext uri="{9D8B030D-6E8A-4147-A177-3AD203B41FA5}">
                      <a16:colId xmlns:a16="http://schemas.microsoft.com/office/drawing/2014/main" xmlns="" val="3747829291"/>
                    </a:ext>
                  </a:extLst>
                </a:gridCol>
                <a:gridCol w="1452282">
                  <a:extLst>
                    <a:ext uri="{9D8B030D-6E8A-4147-A177-3AD203B41FA5}">
                      <a16:colId xmlns:a16="http://schemas.microsoft.com/office/drawing/2014/main" xmlns="" val="41703589"/>
                    </a:ext>
                  </a:extLst>
                </a:gridCol>
                <a:gridCol w="1624405">
                  <a:extLst>
                    <a:ext uri="{9D8B030D-6E8A-4147-A177-3AD203B41FA5}">
                      <a16:colId xmlns:a16="http://schemas.microsoft.com/office/drawing/2014/main" xmlns="" val="3203023906"/>
                    </a:ext>
                  </a:extLst>
                </a:gridCol>
                <a:gridCol w="1269402">
                  <a:extLst>
                    <a:ext uri="{9D8B030D-6E8A-4147-A177-3AD203B41FA5}">
                      <a16:colId xmlns:a16="http://schemas.microsoft.com/office/drawing/2014/main" xmlns="" val="3267101431"/>
                    </a:ext>
                  </a:extLst>
                </a:gridCol>
                <a:gridCol w="1258645">
                  <a:extLst>
                    <a:ext uri="{9D8B030D-6E8A-4147-A177-3AD203B41FA5}">
                      <a16:colId xmlns:a16="http://schemas.microsoft.com/office/drawing/2014/main" xmlns="" val="37889548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S.N.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School Type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Primary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Upper Primary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STC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2217100"/>
                  </a:ext>
                </a:extLst>
              </a:tr>
              <a:tr h="326869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Govt.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22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533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555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2022106"/>
                  </a:ext>
                </a:extLst>
              </a:tr>
              <a:tr h="32686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 Body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1,12,224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45,687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1,57,911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664923"/>
                  </a:ext>
                </a:extLst>
              </a:tr>
              <a:tr h="326869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Govt. Aided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567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7,670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8,237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7108051"/>
                  </a:ext>
                </a:extLst>
              </a:tr>
              <a:tr h="326869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Madarasa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69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482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551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4813469"/>
                  </a:ext>
                </a:extLst>
              </a:tr>
              <a:tr h="326869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61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61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1204193"/>
                  </a:ext>
                </a:extLst>
              </a:tr>
              <a:tr h="32686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Total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1,12,882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54,372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61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1,67,315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020261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3487" y="925155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No. of Schools</a:t>
            </a:r>
            <a:endParaRPr lang="en-IN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33487" y="4404775"/>
            <a:ext cx="193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Working Days</a:t>
            </a:r>
            <a:endParaRPr lang="en-IN" sz="2400" b="1" u="sng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06054"/>
              </p:ext>
            </p:extLst>
          </p:nvPr>
        </p:nvGraphicFramePr>
        <p:xfrm>
          <a:off x="2614107" y="5197351"/>
          <a:ext cx="4346089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9708">
                  <a:extLst>
                    <a:ext uri="{9D8B030D-6E8A-4147-A177-3AD203B41FA5}">
                      <a16:colId xmlns:a16="http://schemas.microsoft.com/office/drawing/2014/main" xmlns="" val="41703589"/>
                    </a:ext>
                  </a:extLst>
                </a:gridCol>
                <a:gridCol w="1624405">
                  <a:extLst>
                    <a:ext uri="{9D8B030D-6E8A-4147-A177-3AD203B41FA5}">
                      <a16:colId xmlns:a16="http://schemas.microsoft.com/office/drawing/2014/main" xmlns="" val="3203023906"/>
                    </a:ext>
                  </a:extLst>
                </a:gridCol>
                <a:gridCol w="1021976">
                  <a:extLst>
                    <a:ext uri="{9D8B030D-6E8A-4147-A177-3AD203B41FA5}">
                      <a16:colId xmlns:a16="http://schemas.microsoft.com/office/drawing/2014/main" xmlns="" val="32671014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Primary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Upper Primary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STC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2217100"/>
                  </a:ext>
                </a:extLst>
              </a:tr>
              <a:tr h="3268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249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249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310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2022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76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394" y="245557"/>
            <a:ext cx="7842325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Proposal for 2020-21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2682970"/>
              </p:ext>
            </p:extLst>
          </p:nvPr>
        </p:nvGraphicFramePr>
        <p:xfrm>
          <a:off x="1237128" y="1633668"/>
          <a:ext cx="6766558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5013">
                  <a:extLst>
                    <a:ext uri="{9D8B030D-6E8A-4147-A177-3AD203B41FA5}">
                      <a16:colId xmlns:a16="http://schemas.microsoft.com/office/drawing/2014/main" xmlns="" val="41703589"/>
                    </a:ext>
                  </a:extLst>
                </a:gridCol>
                <a:gridCol w="1893346">
                  <a:extLst>
                    <a:ext uri="{9D8B030D-6E8A-4147-A177-3AD203B41FA5}">
                      <a16:colId xmlns:a16="http://schemas.microsoft.com/office/drawing/2014/main" xmlns="" val="3203023906"/>
                    </a:ext>
                  </a:extLst>
                </a:gridCol>
                <a:gridCol w="1357857">
                  <a:extLst>
                    <a:ext uri="{9D8B030D-6E8A-4147-A177-3AD203B41FA5}">
                      <a16:colId xmlns:a16="http://schemas.microsoft.com/office/drawing/2014/main" xmlns="" val="3267101431"/>
                    </a:ext>
                  </a:extLst>
                </a:gridCol>
                <a:gridCol w="1740342">
                  <a:extLst>
                    <a:ext uri="{9D8B030D-6E8A-4147-A177-3AD203B41FA5}">
                      <a16:colId xmlns:a16="http://schemas.microsoft.com/office/drawing/2014/main" xmlns="" val="37889548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Primary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Upper Primary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STC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2217100"/>
                  </a:ext>
                </a:extLst>
              </a:tr>
              <a:tr h="3268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79,75,431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35,03,168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1,285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1,14,79,884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20221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3487" y="925155"/>
            <a:ext cx="2104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No. of Children</a:t>
            </a:r>
            <a:endParaRPr lang="en-IN" sz="24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33487" y="2771405"/>
            <a:ext cx="26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Foodgrain (In </a:t>
            </a:r>
            <a:r>
              <a:rPr lang="en-US" sz="2400" b="1" u="sng" dirty="0" err="1" smtClean="0"/>
              <a:t>MTs.</a:t>
            </a:r>
            <a:r>
              <a:rPr lang="en-US" sz="2400" b="1" u="sng" dirty="0" smtClean="0"/>
              <a:t>)</a:t>
            </a:r>
            <a:endParaRPr lang="en-IN" sz="2400" b="1" u="sng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6854708"/>
              </p:ext>
            </p:extLst>
          </p:nvPr>
        </p:nvGraphicFramePr>
        <p:xfrm>
          <a:off x="613184" y="3507291"/>
          <a:ext cx="7928387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2193">
                  <a:extLst>
                    <a:ext uri="{9D8B030D-6E8A-4147-A177-3AD203B41FA5}">
                      <a16:colId xmlns:a16="http://schemas.microsoft.com/office/drawing/2014/main" xmlns="" val="41703589"/>
                    </a:ext>
                  </a:extLst>
                </a:gridCol>
                <a:gridCol w="2046617">
                  <a:extLst>
                    <a:ext uri="{9D8B030D-6E8A-4147-A177-3AD203B41FA5}">
                      <a16:colId xmlns:a16="http://schemas.microsoft.com/office/drawing/2014/main" xmlns="" val="1034053302"/>
                    </a:ext>
                  </a:extLst>
                </a:gridCol>
                <a:gridCol w="1721223">
                  <a:extLst>
                    <a:ext uri="{9D8B030D-6E8A-4147-A177-3AD203B41FA5}">
                      <a16:colId xmlns:a16="http://schemas.microsoft.com/office/drawing/2014/main" xmlns="" val="3203023906"/>
                    </a:ext>
                  </a:extLst>
                </a:gridCol>
                <a:gridCol w="1344706">
                  <a:extLst>
                    <a:ext uri="{9D8B030D-6E8A-4147-A177-3AD203B41FA5}">
                      <a16:colId xmlns:a16="http://schemas.microsoft.com/office/drawing/2014/main" xmlns="" val="3267101431"/>
                    </a:ext>
                  </a:extLst>
                </a:gridCol>
                <a:gridCol w="1613648">
                  <a:extLst>
                    <a:ext uri="{9D8B030D-6E8A-4147-A177-3AD203B41FA5}">
                      <a16:colId xmlns:a16="http://schemas.microsoft.com/office/drawing/2014/main" xmlns="" val="37889548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Foodgrain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32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Primary</a:t>
                      </a:r>
                      <a:endParaRPr lang="en-IN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Upper Primary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STC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2217100"/>
                  </a:ext>
                </a:extLst>
              </a:tr>
              <a:tr h="32686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RICE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1,33,054.115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87,665.028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40.035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2,20,759.178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2022106"/>
                  </a:ext>
                </a:extLst>
              </a:tr>
              <a:tr h="32686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WHEAT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65,534.117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43,178.297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19.718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1,08,732.132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7915114"/>
                  </a:ext>
                </a:extLst>
              </a:tr>
              <a:tr h="32686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1,98,588.232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1,30,843.325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59.753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3,29,491.310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8024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06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394" y="245557"/>
            <a:ext cx="7842325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Proposal for 2020-21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1484083"/>
              </p:ext>
            </p:extLst>
          </p:nvPr>
        </p:nvGraphicFramePr>
        <p:xfrm>
          <a:off x="365968" y="2581542"/>
          <a:ext cx="8519848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710">
                  <a:extLst>
                    <a:ext uri="{9D8B030D-6E8A-4147-A177-3AD203B41FA5}">
                      <a16:colId xmlns:a16="http://schemas.microsoft.com/office/drawing/2014/main" xmlns="" val="41703589"/>
                    </a:ext>
                  </a:extLst>
                </a:gridCol>
                <a:gridCol w="1667435">
                  <a:extLst>
                    <a:ext uri="{9D8B030D-6E8A-4147-A177-3AD203B41FA5}">
                      <a16:colId xmlns:a16="http://schemas.microsoft.com/office/drawing/2014/main" xmlns="" val="3203023906"/>
                    </a:ext>
                  </a:extLst>
                </a:gridCol>
                <a:gridCol w="1215614">
                  <a:extLst>
                    <a:ext uri="{9D8B030D-6E8A-4147-A177-3AD203B41FA5}">
                      <a16:colId xmlns:a16="http://schemas.microsoft.com/office/drawing/2014/main" xmlns="" val="3267101431"/>
                    </a:ext>
                  </a:extLst>
                </a:gridCol>
                <a:gridCol w="1484555">
                  <a:extLst>
                    <a:ext uri="{9D8B030D-6E8A-4147-A177-3AD203B41FA5}">
                      <a16:colId xmlns:a16="http://schemas.microsoft.com/office/drawing/2014/main" xmlns="" val="3788954899"/>
                    </a:ext>
                  </a:extLst>
                </a:gridCol>
                <a:gridCol w="1506071">
                  <a:extLst>
                    <a:ext uri="{9D8B030D-6E8A-4147-A177-3AD203B41FA5}">
                      <a16:colId xmlns:a16="http://schemas.microsoft.com/office/drawing/2014/main" xmlns="" val="1444448548"/>
                    </a:ext>
                  </a:extLst>
                </a:gridCol>
                <a:gridCol w="1355463">
                  <a:extLst>
                    <a:ext uri="{9D8B030D-6E8A-4147-A177-3AD203B41FA5}">
                      <a16:colId xmlns:a16="http://schemas.microsoft.com/office/drawing/2014/main" xmlns="" val="21915595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Enrollment</a:t>
                      </a:r>
                      <a:endParaRPr lang="en-I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No.</a:t>
                      </a:r>
                      <a:r>
                        <a:rPr lang="en-US" b="1" baseline="0" dirty="0" smtClean="0"/>
                        <a:t> of Schools</a:t>
                      </a:r>
                      <a:endParaRPr lang="en-I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Rate</a:t>
                      </a:r>
                      <a:endParaRPr lang="en-I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Centre</a:t>
                      </a:r>
                      <a:endParaRPr lang="en-I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State</a:t>
                      </a:r>
                      <a:endParaRPr lang="en-I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IN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42217100"/>
                  </a:ext>
                </a:extLst>
              </a:tr>
              <a:tr h="3268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1-50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24,612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10,000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1,476.72</a:t>
                      </a:r>
                      <a:endParaRPr lang="en-IN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984.48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2,461.20</a:t>
                      </a:r>
                      <a:endParaRPr lang="en-IN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xmlns="" val="4002022106"/>
                  </a:ext>
                </a:extLst>
              </a:tr>
              <a:tr h="3268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51-150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83,423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15,000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7,508.07</a:t>
                      </a:r>
                      <a:endParaRPr lang="en-IN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5,005.38</a:t>
                      </a:r>
                      <a:endParaRPr lang="en-IN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12,513.45</a:t>
                      </a:r>
                      <a:endParaRPr lang="en-IN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xmlns="" val="2228753559"/>
                  </a:ext>
                </a:extLst>
              </a:tr>
              <a:tr h="3268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151-250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24,983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20,000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2,997.96</a:t>
                      </a:r>
                      <a:endParaRPr lang="en-IN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1,998.64</a:t>
                      </a:r>
                      <a:endParaRPr lang="en-IN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4,996.60</a:t>
                      </a:r>
                      <a:endParaRPr lang="en-IN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xmlns="" val="1166589151"/>
                  </a:ext>
                </a:extLst>
              </a:tr>
              <a:tr h="3268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&gt;=251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7,653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25,000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1,147.95</a:t>
                      </a:r>
                      <a:endParaRPr lang="en-IN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765.30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1,913.25</a:t>
                      </a:r>
                      <a:endParaRPr lang="en-IN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xmlns="" val="2535303493"/>
                  </a:ext>
                </a:extLst>
              </a:tr>
              <a:tr h="32686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TOTAL</a:t>
                      </a:r>
                      <a:endParaRPr lang="en-IN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140671*</a:t>
                      </a:r>
                      <a:endParaRPr lang="en-IN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</a:t>
                      </a:r>
                      <a:endParaRPr lang="en-IN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13,130.70</a:t>
                      </a:r>
                      <a:endParaRPr lang="en-IN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8,753.80</a:t>
                      </a:r>
                      <a:endParaRPr lang="en-IN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21,884.50</a:t>
                      </a:r>
                      <a:endParaRPr lang="en-IN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xmlns="" val="252772053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3487" y="925155"/>
            <a:ext cx="400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Kitchen Device (Replacement)</a:t>
            </a:r>
            <a:endParaRPr lang="en-IN" sz="2400" b="1" u="sng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FDD81BE5-FCBB-4E8C-98B2-670C50F70643}"/>
              </a:ext>
            </a:extLst>
          </p:cNvPr>
          <p:cNvSpPr txBox="1">
            <a:spLocks/>
          </p:cNvSpPr>
          <p:nvPr/>
        </p:nvSpPr>
        <p:spPr bwMode="auto">
          <a:xfrm>
            <a:off x="365968" y="1481643"/>
            <a:ext cx="8336755" cy="8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defTabSz="895350">
              <a:spcBef>
                <a:spcPts val="800"/>
              </a:spcBef>
              <a:buClr>
                <a:srgbClr val="294294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dirty="0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Total No. of Existing Schools = 1,67,575</a:t>
            </a:r>
          </a:p>
          <a:p>
            <a:pPr marL="285750" indent="-285750" defTabSz="895350">
              <a:spcBef>
                <a:spcPts val="800"/>
              </a:spcBef>
              <a:buClr>
                <a:srgbClr val="294294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dirty="0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Released to districts for replacement in 2019-20 = 14,777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83243" y="2204551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/>
              <a:t>Rs</a:t>
            </a:r>
            <a:r>
              <a:rPr lang="en-US" b="1" u="sng" dirty="0" smtClean="0"/>
              <a:t>. In Lakh</a:t>
            </a:r>
            <a:endParaRPr lang="en-IN" b="1" u="sng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FDD81BE5-FCBB-4E8C-98B2-670C50F70643}"/>
              </a:ext>
            </a:extLst>
          </p:cNvPr>
          <p:cNvSpPr txBox="1">
            <a:spLocks/>
          </p:cNvSpPr>
          <p:nvPr/>
        </p:nvSpPr>
        <p:spPr bwMode="auto">
          <a:xfrm>
            <a:off x="302468" y="5075743"/>
            <a:ext cx="8336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defTabSz="895350">
              <a:spcBef>
                <a:spcPts val="800"/>
              </a:spcBef>
              <a:buClr>
                <a:srgbClr val="294294"/>
              </a:buClr>
              <a:defRPr/>
            </a:pPr>
            <a:r>
              <a:rPr lang="en-US" altLang="en-US" sz="2400" dirty="0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* Replacement will be provided only in Govt. &amp; Local Body Schools.</a:t>
            </a:r>
          </a:p>
        </p:txBody>
      </p:sp>
    </p:spTree>
    <p:extLst>
      <p:ext uri="{BB962C8B-B14F-4D97-AF65-F5344CB8AC3E}">
        <p14:creationId xmlns:p14="http://schemas.microsoft.com/office/powerpoint/2010/main" xmlns="" val="5103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6E296C2-C68A-4A95-91DD-C40B7CFAD46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2002" y="1400643"/>
          <a:ext cx="8876492" cy="41359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9190">
                  <a:extLst>
                    <a:ext uri="{9D8B030D-6E8A-4147-A177-3AD203B41FA5}">
                      <a16:colId xmlns:a16="http://schemas.microsoft.com/office/drawing/2014/main" xmlns="" val="3797093794"/>
                    </a:ext>
                  </a:extLst>
                </a:gridCol>
                <a:gridCol w="208686">
                  <a:extLst>
                    <a:ext uri="{9D8B030D-6E8A-4147-A177-3AD203B41FA5}">
                      <a16:colId xmlns:a16="http://schemas.microsoft.com/office/drawing/2014/main" xmlns="" val="2955115011"/>
                    </a:ext>
                  </a:extLst>
                </a:gridCol>
                <a:gridCol w="2334622">
                  <a:extLst>
                    <a:ext uri="{9D8B030D-6E8A-4147-A177-3AD203B41FA5}">
                      <a16:colId xmlns:a16="http://schemas.microsoft.com/office/drawing/2014/main" xmlns="" val="3020639028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3924604286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361370027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0384832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8232099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xmlns="" val="3238254873"/>
                    </a:ext>
                  </a:extLst>
                </a:gridCol>
                <a:gridCol w="1246094">
                  <a:extLst>
                    <a:ext uri="{9D8B030D-6E8A-4147-A177-3AD203B41FA5}">
                      <a16:colId xmlns:a16="http://schemas.microsoft.com/office/drawing/2014/main" xmlns="" val="450377900"/>
                    </a:ext>
                  </a:extLst>
                </a:gridCol>
              </a:tblGrid>
              <a:tr h="333509">
                <a:tc gridSpan="2">
                  <a:txBody>
                    <a:bodyPr/>
                    <a:lstStyle/>
                    <a:p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27" marB="31227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27" marB="31227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27" marB="31227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27" marB="31227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27" marB="31227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27" marB="31227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27" marB="31227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27" marB="31227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27" marB="3122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6549997"/>
                  </a:ext>
                </a:extLst>
              </a:tr>
              <a:tr h="353982">
                <a:tc gridSpan="3">
                  <a:txBody>
                    <a:bodyPr/>
                    <a:lstStyle/>
                    <a:p>
                      <a:endParaRPr lang="en-IN" sz="1800" b="1" i="1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83127" marR="83127" marT="41564" marB="41564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Centre</a:t>
                      </a:r>
                      <a:endParaRPr lang="en-IN" sz="1800" b="1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09" marB="312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State</a:t>
                      </a:r>
                      <a:endParaRPr lang="en-IN" sz="1800" b="1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09" marB="312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Total</a:t>
                      </a:r>
                      <a:endParaRPr lang="en-IN" sz="1800" b="1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09" marB="312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Centre</a:t>
                      </a:r>
                      <a:endParaRPr lang="en-IN" sz="1800" b="1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09" marB="312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State</a:t>
                      </a:r>
                      <a:endParaRPr lang="en-IN" sz="1800" b="1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09" marB="312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Total</a:t>
                      </a:r>
                      <a:endParaRPr lang="en-IN" sz="1800" b="1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09" marB="31209" anchor="ctr"/>
                </a:tc>
                <a:extLst>
                  <a:ext uri="{0D108BD9-81ED-4DB2-BD59-A6C34878D82A}">
                    <a16:rowId xmlns:a16="http://schemas.microsoft.com/office/drawing/2014/main" xmlns="" val="702289858"/>
                  </a:ext>
                </a:extLst>
              </a:tr>
              <a:tr h="216535">
                <a:tc>
                  <a:txBody>
                    <a:bodyPr/>
                    <a:lstStyle/>
                    <a:p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09" marB="3120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Cooking Cost </a:t>
                      </a:r>
                      <a:r>
                        <a:rPr lang="hi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(60:40</a:t>
                      </a:r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)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परिवर्तन लागत (60:40)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857</a:t>
                      </a:r>
                      <a:r>
                        <a:rPr lang="en-US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hi-IN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38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570</a:t>
                      </a:r>
                      <a:r>
                        <a:rPr lang="en-US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hi-IN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38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1427</a:t>
                      </a:r>
                      <a:r>
                        <a:rPr lang="en-US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hi-IN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76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981.87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655.24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1637.11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8618312"/>
                  </a:ext>
                </a:extLst>
              </a:tr>
              <a:tr h="375077">
                <a:tc>
                  <a:txBody>
                    <a:bodyPr/>
                    <a:lstStyle/>
                    <a:p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09" marB="3120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Cooks Honorarium </a:t>
                      </a:r>
                      <a:r>
                        <a:rPr lang="hi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(40:60</a:t>
                      </a:r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)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रसोइया मानदेय (40:60)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238</a:t>
                      </a:r>
                      <a:r>
                        <a:rPr lang="en-US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hi-IN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r>
                        <a:rPr lang="en-US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357.27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595.45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234.34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351.52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585.86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46851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09" marB="3120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Cost of </a:t>
                      </a:r>
                      <a:r>
                        <a:rPr lang="en-IN" sz="1800" b="1" dirty="0" err="1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Foodgrain</a:t>
                      </a:r>
                      <a:r>
                        <a:rPr lang="en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hi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(100:00</a:t>
                      </a:r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)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खाद्यान्न लागत (100:00)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85</a:t>
                      </a:r>
                      <a:r>
                        <a:rPr lang="en-US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hi-IN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14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0.00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85</a:t>
                      </a:r>
                      <a:r>
                        <a:rPr lang="en-US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hi-IN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14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90.17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0.00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90.17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5935123"/>
                  </a:ext>
                </a:extLst>
              </a:tr>
              <a:tr h="298242">
                <a:tc>
                  <a:txBody>
                    <a:bodyPr/>
                    <a:lstStyle/>
                    <a:p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09" marB="3120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Transportation Cost </a:t>
                      </a:r>
                      <a:r>
                        <a:rPr lang="hi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(100:00</a:t>
                      </a:r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)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परिवहन व्यय (100:00)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47</a:t>
                      </a:r>
                      <a:r>
                        <a:rPr lang="en-US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hi-IN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83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0.00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47</a:t>
                      </a:r>
                      <a:r>
                        <a:rPr lang="en-US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hi-IN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83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49.42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0.00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49.42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4292676"/>
                  </a:ext>
                </a:extLst>
              </a:tr>
              <a:tr h="304384">
                <a:tc>
                  <a:txBody>
                    <a:bodyPr/>
                    <a:lstStyle/>
                    <a:p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09" marB="3120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MME</a:t>
                      </a:r>
                      <a:r>
                        <a:rPr lang="hi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(100:00)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एम०एम०ई० (100:00)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33</a:t>
                      </a:r>
                      <a:r>
                        <a:rPr lang="en-US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hi-IN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17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0.00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33</a:t>
                      </a:r>
                      <a:r>
                        <a:rPr lang="en-US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hi-IN" sz="180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17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36.60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0.00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36.60</a:t>
                      </a:r>
                      <a:endParaRPr lang="en-IN" sz="180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162106"/>
                  </a:ext>
                </a:extLst>
              </a:tr>
              <a:tr h="272426">
                <a:tc>
                  <a:txBody>
                    <a:bodyPr/>
                    <a:lstStyle/>
                    <a:p>
                      <a:r>
                        <a:rPr lang="en-IN" sz="1800" b="1" i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</a:t>
                      </a:r>
                    </a:p>
                  </a:txBody>
                  <a:tcPr marL="62455" marR="62455" marT="31227" marB="312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Kitchen Devices </a:t>
                      </a:r>
                      <a:r>
                        <a:rPr lang="hi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(60:40</a:t>
                      </a:r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)</a:t>
                      </a:r>
                      <a:endParaRPr lang="en-IN" sz="1800" b="1" i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किचन उपकरण (60:40)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b="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55</a:t>
                      </a:r>
                      <a:r>
                        <a:rPr lang="en-US" sz="1800" b="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hi-IN" sz="1800" b="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34</a:t>
                      </a:r>
                      <a:endParaRPr lang="en-IN" sz="1800" b="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b="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36</a:t>
                      </a:r>
                      <a:r>
                        <a:rPr lang="en-US" sz="1800" b="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hi-IN" sz="1800" b="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89</a:t>
                      </a:r>
                      <a:endParaRPr lang="en-IN" sz="1800" b="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b="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92</a:t>
                      </a:r>
                      <a:r>
                        <a:rPr lang="en-US" sz="1800" b="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hi-IN" sz="1800" b="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23</a:t>
                      </a:r>
                      <a:endParaRPr lang="en-IN" sz="1800" b="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0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131.31</a:t>
                      </a:r>
                      <a:endParaRPr lang="en-IN" sz="1800" b="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0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87.54</a:t>
                      </a:r>
                      <a:endParaRPr lang="en-IN" sz="1800" b="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0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218.85</a:t>
                      </a:r>
                      <a:endParaRPr lang="en-IN" sz="1800" b="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7789282"/>
                  </a:ext>
                </a:extLst>
              </a:tr>
              <a:tr h="342052">
                <a:tc>
                  <a:txBody>
                    <a:bodyPr/>
                    <a:lstStyle/>
                    <a:p>
                      <a:r>
                        <a:rPr lang="en-IN" sz="1800" b="1" i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</a:t>
                      </a:r>
                    </a:p>
                  </a:txBody>
                  <a:tcPr marL="62455" marR="62455" marT="31227" marB="312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Flexi Fund</a:t>
                      </a:r>
                      <a:r>
                        <a:rPr lang="en-IN" sz="1800" b="1" baseline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hi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(5%</a:t>
                      </a:r>
                      <a:r>
                        <a:rPr lang="en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of total budget</a:t>
                      </a:r>
                      <a:r>
                        <a:rPr lang="hi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)</a:t>
                      </a:r>
                      <a:endParaRPr lang="en-IN" sz="1800" b="1" i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फ्लेक्सी फण्ड (कुल बजट का 5%)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b="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62</a:t>
                      </a:r>
                      <a:r>
                        <a:rPr lang="en-US" sz="1800" b="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hi-IN" sz="1800" b="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49</a:t>
                      </a:r>
                      <a:endParaRPr lang="en-IN" sz="1800" b="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b="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41</a:t>
                      </a:r>
                      <a:r>
                        <a:rPr lang="en-US" sz="1800" b="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hi-IN" sz="1800" b="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66</a:t>
                      </a:r>
                      <a:endParaRPr lang="en-IN" sz="1800" b="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b="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104</a:t>
                      </a:r>
                      <a:r>
                        <a:rPr lang="en-US" sz="1800" b="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hi-IN" sz="1800" b="0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15</a:t>
                      </a:r>
                      <a:endParaRPr lang="en-IN" sz="1800" b="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0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78.54</a:t>
                      </a:r>
                      <a:endParaRPr lang="en-IN" sz="1800" b="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0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52.36</a:t>
                      </a:r>
                      <a:endParaRPr lang="en-IN" sz="1800" b="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0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130.90</a:t>
                      </a:r>
                      <a:endParaRPr lang="en-IN" sz="1800" b="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7514719"/>
                  </a:ext>
                </a:extLst>
              </a:tr>
              <a:tr h="333509">
                <a:tc>
                  <a:txBody>
                    <a:bodyPr/>
                    <a:lstStyle/>
                    <a:p>
                      <a:endParaRPr lang="en-IN" sz="1800" b="1" i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27" marB="31227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Total</a:t>
                      </a:r>
                      <a:endParaRPr lang="en-IN" sz="1800" b="1" i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कुल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b="1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1379</a:t>
                      </a:r>
                      <a:r>
                        <a:rPr lang="en-US" sz="1800" b="1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hi-IN" sz="1800" b="1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</a:t>
                      </a:r>
                      <a:r>
                        <a:rPr lang="en-US" sz="1800" b="1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  <a:endParaRPr lang="en-IN" sz="1800" b="1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1006.20</a:t>
                      </a:r>
                      <a:endParaRPr lang="en-IN" sz="1800" b="1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2385.73</a:t>
                      </a:r>
                      <a:endParaRPr lang="en-IN" sz="1800" b="1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1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1602.28</a:t>
                      </a:r>
                      <a:endParaRPr lang="en-IN" sz="1800" b="1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1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1146.66</a:t>
                      </a:r>
                      <a:endParaRPr lang="en-IN" sz="1800" b="1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1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2748.94</a:t>
                      </a:r>
                      <a:endParaRPr lang="en-IN" sz="1800" b="1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/>
                </a:tc>
                <a:extLst>
                  <a:ext uri="{0D108BD9-81ED-4DB2-BD59-A6C34878D82A}">
                    <a16:rowId xmlns:a16="http://schemas.microsoft.com/office/drawing/2014/main" xmlns="" val="3197942654"/>
                  </a:ext>
                </a:extLst>
              </a:tr>
              <a:tr h="333509">
                <a:tc>
                  <a:txBody>
                    <a:bodyPr/>
                    <a:lstStyle/>
                    <a:p>
                      <a:endParaRPr lang="en-IN" sz="1800" b="1" i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27" marB="31227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IN" sz="1800" b="1" i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*Fund Required for summer</a:t>
                      </a:r>
                      <a:endParaRPr lang="en-IN" sz="1800" b="1" i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1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</a:t>
                      </a:r>
                      <a:endParaRPr lang="en-IN" sz="1800" b="1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1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</a:t>
                      </a:r>
                      <a:endParaRPr lang="en-IN" sz="1800" b="1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1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</a:t>
                      </a:r>
                      <a:endParaRPr lang="en-IN" sz="1800" b="1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0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229.50</a:t>
                      </a:r>
                      <a:endParaRPr lang="en-IN" sz="1800" b="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0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133.96</a:t>
                      </a:r>
                      <a:endParaRPr lang="en-IN" sz="1800" b="0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1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363.46</a:t>
                      </a:r>
                      <a:endParaRPr lang="en-IN" sz="1800" b="1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3509">
                <a:tc>
                  <a:txBody>
                    <a:bodyPr/>
                    <a:lstStyle/>
                    <a:p>
                      <a:endParaRPr lang="en-IN" sz="1800" b="1" i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27" marB="31227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IN" sz="2000" b="1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Grand Total</a:t>
                      </a:r>
                      <a:endParaRPr lang="en-IN" sz="2000" b="1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b="1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1379</a:t>
                      </a:r>
                      <a:r>
                        <a:rPr lang="en-US" sz="1800" b="1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hi-IN" sz="1800" b="1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</a:t>
                      </a:r>
                      <a:r>
                        <a:rPr lang="en-US" sz="1800" b="1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  <a:endParaRPr lang="en-IN" sz="1800" b="1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1006.20</a:t>
                      </a:r>
                      <a:endParaRPr lang="en-IN" sz="1800" b="1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2385.73</a:t>
                      </a:r>
                      <a:endParaRPr lang="en-IN" sz="1800" b="1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1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1831.78</a:t>
                      </a:r>
                      <a:endParaRPr lang="en-IN" sz="1800" b="1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1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1280.62</a:t>
                      </a:r>
                      <a:endParaRPr lang="en-IN" sz="1800" b="1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1" i="0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3112.40</a:t>
                      </a:r>
                      <a:endParaRPr lang="en-IN" sz="1800" b="1" i="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2455" marR="62455" marT="31219" marB="31219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1" name="TextBox 180">
            <a:extLst>
              <a:ext uri="{FF2B5EF4-FFF2-40B4-BE49-F238E27FC236}">
                <a16:creationId xmlns:a16="http://schemas.microsoft.com/office/drawing/2014/main" xmlns="" id="{6CF110AB-AF41-4F1E-8025-4E855FE650F3}"/>
              </a:ext>
            </a:extLst>
          </p:cNvPr>
          <p:cNvSpPr txBox="1"/>
          <p:nvPr/>
        </p:nvSpPr>
        <p:spPr>
          <a:xfrm>
            <a:off x="2997200" y="1320445"/>
            <a:ext cx="2895600" cy="419457"/>
          </a:xfrm>
          <a:prstGeom prst="round2SameRect">
            <a:avLst/>
          </a:prstGeom>
          <a:solidFill>
            <a:srgbClr val="FBE582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75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48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22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95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70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42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17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91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IN" sz="2000" b="1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Approved in 2019-20</a:t>
            </a:r>
            <a:endParaRPr lang="hi-IN" sz="20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7" name="TextBox 180">
            <a:extLst>
              <a:ext uri="{FF2B5EF4-FFF2-40B4-BE49-F238E27FC236}">
                <a16:creationId xmlns:a16="http://schemas.microsoft.com/office/drawing/2014/main" xmlns="" id="{ECAEAA53-4443-40D4-94B8-03B0FAF83B7A}"/>
              </a:ext>
            </a:extLst>
          </p:cNvPr>
          <p:cNvSpPr txBox="1"/>
          <p:nvPr/>
        </p:nvSpPr>
        <p:spPr>
          <a:xfrm>
            <a:off x="197224" y="1311913"/>
            <a:ext cx="2774576" cy="419457"/>
          </a:xfrm>
          <a:prstGeom prst="round2SameRect">
            <a:avLst/>
          </a:prstGeom>
          <a:solidFill>
            <a:srgbClr val="FBE582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75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48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22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95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70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42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17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91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IN" sz="2000" b="1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Head (</a:t>
            </a:r>
            <a:r>
              <a:rPr lang="en-IN" sz="2000" b="1" dirty="0" err="1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Centre:State</a:t>
            </a:r>
            <a:r>
              <a:rPr lang="en-IN" sz="2000" b="1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  <a:endParaRPr lang="hi-IN" sz="20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5" name="TextBox 180">
            <a:extLst>
              <a:ext uri="{FF2B5EF4-FFF2-40B4-BE49-F238E27FC236}">
                <a16:creationId xmlns:a16="http://schemas.microsoft.com/office/drawing/2014/main" xmlns="" id="{A9FAA84B-6C6C-4B46-84EB-0BEC7B1D339E}"/>
              </a:ext>
            </a:extLst>
          </p:cNvPr>
          <p:cNvSpPr txBox="1"/>
          <p:nvPr/>
        </p:nvSpPr>
        <p:spPr>
          <a:xfrm>
            <a:off x="5933888" y="1320445"/>
            <a:ext cx="3070411" cy="419457"/>
          </a:xfrm>
          <a:prstGeom prst="round2SameRect">
            <a:avLst/>
          </a:prstGeom>
          <a:solidFill>
            <a:srgbClr val="FBE582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75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48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22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95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70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42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17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91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IN" sz="2000" b="1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Proposed in </a:t>
            </a:r>
            <a:r>
              <a:rPr lang="hi-IN" sz="2000" b="1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20</a:t>
            </a:r>
            <a:r>
              <a:rPr lang="en-US" sz="2000" b="1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20</a:t>
            </a:r>
            <a:r>
              <a:rPr lang="hi-IN" sz="2000" b="1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21</a:t>
            </a:r>
            <a:endParaRPr lang="hi-IN" sz="20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42828" y="1008091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b="1" i="1" u="sng" dirty="0" smtClean="0"/>
              <a:t>Rs. </a:t>
            </a:r>
            <a:r>
              <a:rPr lang="en-IN" b="1" i="1" u="sng" dirty="0" smtClean="0"/>
              <a:t>I</a:t>
            </a:r>
            <a:r>
              <a:rPr lang="hi-IN" b="1" i="1" u="sng" dirty="0" smtClean="0"/>
              <a:t>n Cr.</a:t>
            </a:r>
            <a:endParaRPr lang="en-IN" b="1" i="1" u="sng" dirty="0"/>
          </a:p>
        </p:txBody>
      </p:sp>
      <p:sp>
        <p:nvSpPr>
          <p:cNvPr id="14" name="Rectangle 13"/>
          <p:cNvSpPr/>
          <p:nvPr/>
        </p:nvSpPr>
        <p:spPr>
          <a:xfrm>
            <a:off x="204394" y="245557"/>
            <a:ext cx="7842325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Proposal for 2020-21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FDD81BE5-FCBB-4E8C-98B2-670C50F70643}"/>
              </a:ext>
            </a:extLst>
          </p:cNvPr>
          <p:cNvSpPr txBox="1">
            <a:spLocks/>
          </p:cNvSpPr>
          <p:nvPr/>
        </p:nvSpPr>
        <p:spPr bwMode="auto">
          <a:xfrm>
            <a:off x="213568" y="5542653"/>
            <a:ext cx="83367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defTabSz="895350">
              <a:spcBef>
                <a:spcPts val="800"/>
              </a:spcBef>
              <a:buClr>
                <a:srgbClr val="294294"/>
              </a:buClr>
              <a:defRPr/>
            </a:pPr>
            <a:r>
              <a:rPr lang="en-US" altLang="en-US" dirty="0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* Details Given in next slide – Demand for Summer Vacation 2020-21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982" y="5780782"/>
            <a:ext cx="52215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altLang="en-US" sz="1400" dirty="0" smtClean="0">
                <a:solidFill>
                  <a:srgbClr val="28292A"/>
                </a:solidFill>
                <a:latin typeface="Times New Roman" pitchFamily="18" charset="0"/>
                <a:cs typeface="Times New Roman" pitchFamily="18" charset="0"/>
              </a:rPr>
              <a:t>Total 15% increase is propose in budget against previous year due to -</a:t>
            </a:r>
          </a:p>
          <a:p>
            <a:r>
              <a:rPr lang="en-IN" altLang="en-US" sz="1400" dirty="0" smtClean="0">
                <a:solidFill>
                  <a:srgbClr val="28292A"/>
                </a:solidFill>
                <a:latin typeface="Times New Roman" pitchFamily="18" charset="0"/>
                <a:cs typeface="Times New Roman" pitchFamily="18" charset="0"/>
              </a:rPr>
              <a:t>Increase in enrolment by 2% in 2020-21</a:t>
            </a:r>
          </a:p>
          <a:p>
            <a:r>
              <a:rPr lang="en-IN" altLang="en-US" sz="1400" dirty="0" smtClean="0">
                <a:solidFill>
                  <a:srgbClr val="28292A"/>
                </a:solidFill>
                <a:latin typeface="Times New Roman" pitchFamily="18" charset="0"/>
                <a:cs typeface="Times New Roman" pitchFamily="18" charset="0"/>
              </a:rPr>
              <a:t>Increase in attendance by 5% in 2020-21</a:t>
            </a:r>
          </a:p>
          <a:p>
            <a:r>
              <a:rPr lang="en-IN" altLang="en-US" sz="1400" dirty="0" smtClean="0">
                <a:solidFill>
                  <a:srgbClr val="28292A"/>
                </a:solidFill>
                <a:latin typeface="Times New Roman" pitchFamily="18" charset="0"/>
                <a:cs typeface="Times New Roman" pitchFamily="18" charset="0"/>
              </a:rPr>
              <a:t>Increase in Cooking Cost by 10.99% in 2020-21</a:t>
            </a:r>
          </a:p>
        </p:txBody>
      </p:sp>
    </p:spTree>
    <p:extLst>
      <p:ext uri="{BB962C8B-B14F-4D97-AF65-F5344CB8AC3E}">
        <p14:creationId xmlns:p14="http://schemas.microsoft.com/office/powerpoint/2010/main" xmlns="" val="31514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394" y="245557"/>
            <a:ext cx="7842325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Demand For Summer Vacation 2020-21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3717" y="1423892"/>
          <a:ext cx="7637929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95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01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29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304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S.N.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Head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Primary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 smtClean="0"/>
                        <a:t>U.Primary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04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Enrolment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12454832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5738832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18193664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04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Working</a:t>
                      </a:r>
                      <a:r>
                        <a:rPr lang="en-US" sz="1400" b="1" baseline="0" dirty="0" smtClean="0"/>
                        <a:t> Days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04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Rate of Cooking Cost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4.97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7.45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04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Rate of </a:t>
                      </a:r>
                      <a:r>
                        <a:rPr lang="en-US" sz="1400" b="1" dirty="0" err="1" smtClean="0"/>
                        <a:t>Foodgrain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100 gm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150 gm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04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RICE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26703.160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18456.084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45159.244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04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WHEAT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13152.302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9090.310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22242.612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04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TOTAL </a:t>
                      </a:r>
                      <a:r>
                        <a:rPr lang="en-US" sz="1400" b="1" dirty="0" err="1" smtClean="0"/>
                        <a:t>Foodgrain</a:t>
                      </a:r>
                      <a:r>
                        <a:rPr lang="en-US" sz="1400" b="1" dirty="0" smtClean="0"/>
                        <a:t> (In MTs)</a:t>
                      </a:r>
                      <a:endParaRPr lang="en-US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39855.462</a:t>
                      </a:r>
                      <a:endParaRPr lang="en-US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27546.394</a:t>
                      </a:r>
                      <a:endParaRPr lang="en-US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67401.856</a:t>
                      </a:r>
                      <a:endParaRPr lang="en-US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04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COOKING COST – Centre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118.85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82.09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200.94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04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9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State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79.23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54.73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133.96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04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198.08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136.82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334.90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04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Cost Of </a:t>
                      </a:r>
                      <a:r>
                        <a:rPr lang="en-US" sz="1400" b="1" dirty="0" err="1" smtClean="0"/>
                        <a:t>Foodgrain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10.91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7.54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18.45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304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Cost of Transportation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5.98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4.13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10.11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304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Total – Centre</a:t>
                      </a:r>
                      <a:endParaRPr lang="en-US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135.74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93.76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229.50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304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Total –</a:t>
                      </a:r>
                      <a:r>
                        <a:rPr lang="en-US" sz="1400" b="1" baseline="0" dirty="0" smtClean="0"/>
                        <a:t> State</a:t>
                      </a:r>
                      <a:endParaRPr lang="en-US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79.23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54.73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133.96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304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Total Fund Required</a:t>
                      </a:r>
                      <a:endParaRPr lang="en-US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214.97</a:t>
                      </a:r>
                      <a:endParaRPr lang="en-US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148.49</a:t>
                      </a:r>
                      <a:endParaRPr lang="en-US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363.46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06333" y="1043950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b="1" i="1" u="sng" dirty="0" smtClean="0"/>
              <a:t>Rs. </a:t>
            </a:r>
            <a:r>
              <a:rPr lang="en-IN" b="1" i="1" u="sng" dirty="0" smtClean="0"/>
              <a:t>I</a:t>
            </a:r>
            <a:r>
              <a:rPr lang="hi-IN" b="1" i="1" u="sng" dirty="0" smtClean="0"/>
              <a:t>n Cr.</a:t>
            </a:r>
            <a:endParaRPr lang="en-IN" b="1" i="1" u="sng" dirty="0"/>
          </a:p>
        </p:txBody>
      </p:sp>
    </p:spTree>
    <p:extLst>
      <p:ext uri="{BB962C8B-B14F-4D97-AF65-F5344CB8AC3E}">
        <p14:creationId xmlns:p14="http://schemas.microsoft.com/office/powerpoint/2010/main" xmlns="" val="30944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394" y="245557"/>
            <a:ext cx="7842325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Flexi Fund Proposal for 2020-21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083" y="932329"/>
            <a:ext cx="2364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 for Flexi Fund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6189" y="3084453"/>
          <a:ext cx="8704731" cy="306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8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2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88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85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08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36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895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r>
                        <a:rPr lang="en-US" sz="1200" b="1" dirty="0" smtClean="0"/>
                        <a:t>S.N.</a:t>
                      </a:r>
                      <a:endParaRPr lang="en-US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200" b="1" dirty="0" smtClean="0"/>
                        <a:t>Districts</a:t>
                      </a:r>
                      <a:endParaRPr lang="en-US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No. of Children</a:t>
                      </a:r>
                      <a:endParaRPr lang="en-US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Days (July-March)</a:t>
                      </a:r>
                      <a:endParaRPr lang="en-US" sz="12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Fund Required (in Cr.) @ Rs. 4.00 per Child Per Day</a:t>
                      </a:r>
                      <a:endParaRPr 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Centre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State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Total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BAHRAICH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289509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212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14.730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9.820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24.550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BALRAMPUR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172935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212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8.800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5.860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14.660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CHANDAULI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145031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212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7.380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4.920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12.300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CHITRAKOOT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104696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212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5.330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3.550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8.880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FATEHPUR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192828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/>
                        <a:t>212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9.810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6.540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16.350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SHRAWASTI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81663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/>
                        <a:t>212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4.160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2.770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6.930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SIDDHARTHNAGAR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200810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/>
                        <a:t>212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10.220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6.810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17.030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21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SONBHADRA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164781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/>
                        <a:t>212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8.380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5.590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13.970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TOTAL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13,52,253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212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68.810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45.860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114.670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0659" y="1290917"/>
            <a:ext cx="8659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30,000 schools are being proposed for setting of kitchen garden in F.Y. 2020-21</a:t>
            </a:r>
          </a:p>
          <a:p>
            <a:pPr marL="342900" indent="-34290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Fund Required-</a:t>
            </a:r>
          </a:p>
          <a:p>
            <a:pPr marL="342900" indent="-34290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30,000 x 5,000 = Rs. 15,00,00,000/- </a:t>
            </a:r>
          </a:p>
          <a:p>
            <a:pPr marL="342900" indent="-34290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Rs. 15.00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(C.A. of Rs. 9.0 Cr. &amp; State Share of Rs. 6.0 Cr.)  is required.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411502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for additional nutritional supplements like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chikki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other which will be locally available @ Rs. 4.00 per child per day etc for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districts (8) in State.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380" y="6211669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 Remaining balance of flexi fund (if available) will be utilized in other priority blocks (consisting of children from Poor/ST/SC  community)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6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394" y="245557"/>
            <a:ext cx="7842325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Additional Demand 2020-21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659" y="1290917"/>
            <a:ext cx="86599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Audit Proposed in all districts.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last PAB, GoI has approved fund for fruit distribution once in a month under flexi fund.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compliance of the above, State distributed fruit to all students once in a month (last Thursday) from July 2019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Feb, 2020.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7940133"/>
              </p:ext>
            </p:extLst>
          </p:nvPr>
        </p:nvGraphicFramePr>
        <p:xfrm>
          <a:off x="925157" y="4226258"/>
          <a:ext cx="8075412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0005">
                  <a:extLst>
                    <a:ext uri="{9D8B030D-6E8A-4147-A177-3AD203B41FA5}">
                      <a16:colId xmlns:a16="http://schemas.microsoft.com/office/drawing/2014/main" xmlns="" val="1860605810"/>
                    </a:ext>
                  </a:extLst>
                </a:gridCol>
                <a:gridCol w="1441525">
                  <a:extLst>
                    <a:ext uri="{9D8B030D-6E8A-4147-A177-3AD203B41FA5}">
                      <a16:colId xmlns:a16="http://schemas.microsoft.com/office/drawing/2014/main" xmlns="" val="3310706249"/>
                    </a:ext>
                  </a:extLst>
                </a:gridCol>
                <a:gridCol w="1886176">
                  <a:extLst>
                    <a:ext uri="{9D8B030D-6E8A-4147-A177-3AD203B41FA5}">
                      <a16:colId xmlns:a16="http://schemas.microsoft.com/office/drawing/2014/main" xmlns="" val="1012582490"/>
                    </a:ext>
                  </a:extLst>
                </a:gridCol>
                <a:gridCol w="1345902">
                  <a:extLst>
                    <a:ext uri="{9D8B030D-6E8A-4147-A177-3AD203B41FA5}">
                      <a16:colId xmlns:a16="http://schemas.microsoft.com/office/drawing/2014/main" xmlns="" val="1110353498"/>
                    </a:ext>
                  </a:extLst>
                </a:gridCol>
                <a:gridCol w="1345902">
                  <a:extLst>
                    <a:ext uri="{9D8B030D-6E8A-4147-A177-3AD203B41FA5}">
                      <a16:colId xmlns:a16="http://schemas.microsoft.com/office/drawing/2014/main" xmlns="" val="1686202545"/>
                    </a:ext>
                  </a:extLst>
                </a:gridCol>
                <a:gridCol w="1345902">
                  <a:extLst>
                    <a:ext uri="{9D8B030D-6E8A-4147-A177-3AD203B41FA5}">
                      <a16:colId xmlns:a16="http://schemas.microsoft.com/office/drawing/2014/main" xmlns="" val="2015853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S.No</a:t>
                      </a:r>
                      <a:r>
                        <a:rPr lang="en-US" b="1" dirty="0" smtClean="0"/>
                        <a:t>.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Type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Average Availing (Apr-Dec)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Centre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State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1415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71,17,560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1366.57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911.05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2277.62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4304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U. Primary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31,14,710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598.02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398.68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996.71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116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1,02,32,270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1964.59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1309.73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3274.33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8613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5157" y="5978858"/>
            <a:ext cx="5398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Fruits has been provided @ </a:t>
            </a:r>
            <a:r>
              <a:rPr lang="en-US" dirty="0" err="1" smtClean="0"/>
              <a:t>Rs</a:t>
            </a:r>
            <a:r>
              <a:rPr lang="en-US" dirty="0" smtClean="0"/>
              <a:t>. 4.00 per child per week.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7682575" y="3856926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 Lakh)</a:t>
            </a:r>
            <a:endParaRPr lang="en-IN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4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8A275B7-A4AF-4175-94E3-03A330B60425}"/>
              </a:ext>
            </a:extLst>
          </p:cNvPr>
          <p:cNvGrpSpPr/>
          <p:nvPr/>
        </p:nvGrpSpPr>
        <p:grpSpPr>
          <a:xfrm>
            <a:off x="568773" y="779402"/>
            <a:ext cx="3012078" cy="1528378"/>
            <a:chOff x="940341" y="1576252"/>
            <a:chExt cx="3354717" cy="17087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BE707E7-4030-4B0F-B0DB-037775E0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0341" y="1670774"/>
              <a:ext cx="1492500" cy="1492500"/>
            </a:xfrm>
            <a:prstGeom prst="rect">
              <a:avLst/>
            </a:prstGeom>
          </p:spPr>
        </p:pic>
        <p:pic>
          <p:nvPicPr>
            <p:cNvPr id="5" name="Picture 4" descr="mdmlogo">
              <a:extLst>
                <a:ext uri="{FF2B5EF4-FFF2-40B4-BE49-F238E27FC236}">
                  <a16:creationId xmlns:a16="http://schemas.microsoft.com/office/drawing/2014/main" xmlns="" id="{5613BCEC-18E6-4082-8F72-7C815C88F2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308" y="1576252"/>
              <a:ext cx="1575750" cy="1708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125" y="3512637"/>
            <a:ext cx="2581835" cy="1316208"/>
          </a:xfrm>
        </p:spPr>
        <p:txBody>
          <a:bodyPr/>
          <a:lstStyle/>
          <a:p>
            <a:r>
              <a:rPr lang="hi-IN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धन्यवाद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8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46773ED3-650C-4CE0-BF61-B463CB48C6ED}"/>
              </a:ext>
            </a:extLst>
          </p:cNvPr>
          <p:cNvSpPr/>
          <p:nvPr/>
        </p:nvSpPr>
        <p:spPr bwMode="auto">
          <a:xfrm>
            <a:off x="366387" y="989815"/>
            <a:ext cx="8520438" cy="5449085"/>
          </a:xfrm>
          <a:prstGeom prst="rect">
            <a:avLst/>
          </a:prstGeom>
          <a:noFill/>
          <a:ln w="28575" cap="flat" cmpd="sng" algn="ctr">
            <a:solidFill>
              <a:srgbClr val="FBE58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Calibri" pitchFamily="34" charset="0"/>
            </a:endParaRPr>
          </a:p>
        </p:txBody>
      </p:sp>
      <p:sp>
        <p:nvSpPr>
          <p:cNvPr id="88" name="TextBox 1">
            <a:extLst>
              <a:ext uri="{FF2B5EF4-FFF2-40B4-BE49-F238E27FC236}">
                <a16:creationId xmlns:a16="http://schemas.microsoft.com/office/drawing/2014/main" xmlns="" id="{B4EBA202-F65A-4423-A216-8840B0D9EFE7}"/>
              </a:ext>
            </a:extLst>
          </p:cNvPr>
          <p:cNvSpPr txBox="1">
            <a:spLocks/>
          </p:cNvSpPr>
          <p:nvPr/>
        </p:nvSpPr>
        <p:spPr bwMode="auto">
          <a:xfrm>
            <a:off x="459908" y="1067091"/>
            <a:ext cx="83367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defTabSz="895350">
              <a:spcBef>
                <a:spcPts val="800"/>
              </a:spcBef>
              <a:buClr>
                <a:srgbClr val="294294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State Govt. has increased Rs. 500/- per CCH per month from 01.04.2019 from its own resources.</a:t>
            </a:r>
            <a:endParaRPr lang="hi-IN" altLang="en-US" sz="2400" b="1" dirty="0">
              <a:solidFill>
                <a:srgbClr val="28292A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0AE1CF25-A377-499B-884C-7014FE1CC60D}"/>
              </a:ext>
            </a:extLst>
          </p:cNvPr>
          <p:cNvCxnSpPr>
            <a:cxnSpLocks/>
          </p:cNvCxnSpPr>
          <p:nvPr/>
        </p:nvCxnSpPr>
        <p:spPr bwMode="auto">
          <a:xfrm flipH="1">
            <a:off x="459908" y="1743596"/>
            <a:ext cx="8336755" cy="0"/>
          </a:xfrm>
          <a:prstGeom prst="line">
            <a:avLst/>
          </a:prstGeom>
          <a:noFill/>
          <a:ln w="9525" cap="flat" cmpd="sng" algn="ctr">
            <a:solidFill>
              <a:srgbClr val="28292A">
                <a:lumMod val="50000"/>
                <a:lumOff val="50000"/>
              </a:srgbClr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5C03B2F0-7513-49DC-8469-D88BCAEAD906}"/>
              </a:ext>
            </a:extLst>
          </p:cNvPr>
          <p:cNvCxnSpPr>
            <a:cxnSpLocks/>
          </p:cNvCxnSpPr>
          <p:nvPr/>
        </p:nvCxnSpPr>
        <p:spPr bwMode="auto">
          <a:xfrm flipH="1">
            <a:off x="458228" y="5576825"/>
            <a:ext cx="8336755" cy="0"/>
          </a:xfrm>
          <a:prstGeom prst="line">
            <a:avLst/>
          </a:prstGeom>
          <a:noFill/>
          <a:ln w="9525" cap="flat" cmpd="sng" algn="ctr">
            <a:solidFill>
              <a:srgbClr val="28292A">
                <a:lumMod val="50000"/>
                <a:lumOff val="50000"/>
              </a:srgbClr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63C46924-6FE0-42BB-8EB9-9CB33C6958DC}"/>
              </a:ext>
            </a:extLst>
          </p:cNvPr>
          <p:cNvCxnSpPr>
            <a:cxnSpLocks/>
          </p:cNvCxnSpPr>
          <p:nvPr/>
        </p:nvCxnSpPr>
        <p:spPr bwMode="auto">
          <a:xfrm flipH="1">
            <a:off x="458228" y="4763124"/>
            <a:ext cx="8336755" cy="0"/>
          </a:xfrm>
          <a:prstGeom prst="line">
            <a:avLst/>
          </a:prstGeom>
          <a:noFill/>
          <a:ln w="9525" cap="flat" cmpd="sng" algn="ctr">
            <a:solidFill>
              <a:srgbClr val="28292A">
                <a:lumMod val="50000"/>
                <a:lumOff val="50000"/>
              </a:srgbClr>
            </a:solidFill>
            <a:prstDash val="dash"/>
            <a:headEnd type="none" w="med" len="med"/>
            <a:tailEnd type="none" w="med" len="med"/>
          </a:ln>
          <a:effectLst/>
        </p:spPr>
      </p:cxn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D59306F2-E6CE-4BF0-A12B-C155012C9AE3}"/>
              </a:ext>
            </a:extLst>
          </p:cNvPr>
          <p:cNvSpPr txBox="1">
            <a:spLocks/>
          </p:cNvSpPr>
          <p:nvPr/>
        </p:nvSpPr>
        <p:spPr bwMode="auto">
          <a:xfrm>
            <a:off x="459907" y="1777730"/>
            <a:ext cx="83367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defTabSz="895350">
              <a:spcBef>
                <a:spcPts val="800"/>
              </a:spcBef>
              <a:buClr>
                <a:srgbClr val="294294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MDM Module in </a:t>
            </a:r>
            <a:r>
              <a:rPr lang="en-US" altLang="en-US" sz="2400" b="1" dirty="0" err="1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Prerna</a:t>
            </a:r>
            <a:r>
              <a:rPr lang="en-US" altLang="en-US" sz="2400" b="1" dirty="0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Integrated Technical Framework facilitates online monitoring by Task Force members &amp; daily reporting by Teachers.</a:t>
            </a:r>
            <a:endParaRPr lang="hi-IN" altLang="en-US" sz="2400" b="1" dirty="0">
              <a:solidFill>
                <a:srgbClr val="28292A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AE1CF25-A377-499B-884C-7014FE1CC60D}"/>
              </a:ext>
            </a:extLst>
          </p:cNvPr>
          <p:cNvCxnSpPr>
            <a:cxnSpLocks/>
          </p:cNvCxnSpPr>
          <p:nvPr/>
        </p:nvCxnSpPr>
        <p:spPr bwMode="auto">
          <a:xfrm flipH="1">
            <a:off x="459907" y="2458720"/>
            <a:ext cx="8336755" cy="0"/>
          </a:xfrm>
          <a:prstGeom prst="line">
            <a:avLst/>
          </a:prstGeom>
          <a:noFill/>
          <a:ln w="9525" cap="flat" cmpd="sng" algn="ctr">
            <a:solidFill>
              <a:srgbClr val="28292A">
                <a:lumMod val="50000"/>
                <a:lumOff val="50000"/>
              </a:srgbClr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609267A-38E7-4CCF-A708-63336ABCC73F}"/>
              </a:ext>
            </a:extLst>
          </p:cNvPr>
          <p:cNvCxnSpPr>
            <a:cxnSpLocks/>
          </p:cNvCxnSpPr>
          <p:nvPr/>
        </p:nvCxnSpPr>
        <p:spPr bwMode="auto">
          <a:xfrm flipH="1">
            <a:off x="459907" y="2829730"/>
            <a:ext cx="8336755" cy="0"/>
          </a:xfrm>
          <a:prstGeom prst="line">
            <a:avLst/>
          </a:prstGeom>
          <a:noFill/>
          <a:ln w="9525" cap="flat" cmpd="sng" algn="ctr">
            <a:solidFill>
              <a:srgbClr val="28292A">
                <a:lumMod val="50000"/>
                <a:lumOff val="50000"/>
              </a:srgbClr>
            </a:solidFill>
            <a:prstDash val="dash"/>
            <a:headEnd type="none" w="med" len="med"/>
            <a:tailEnd type="none" w="med" len="med"/>
          </a:ln>
          <a:effectLst/>
        </p:spPr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xmlns="" id="{D59306F2-E6CE-4BF0-A12B-C155012C9AE3}"/>
              </a:ext>
            </a:extLst>
          </p:cNvPr>
          <p:cNvSpPr txBox="1">
            <a:spLocks/>
          </p:cNvSpPr>
          <p:nvPr/>
        </p:nvSpPr>
        <p:spPr bwMode="auto">
          <a:xfrm>
            <a:off x="459907" y="2492984"/>
            <a:ext cx="7916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9700" lvl="1" indent="-285750" defTabSz="895350">
              <a:spcBef>
                <a:spcPts val="800"/>
              </a:spcBef>
              <a:buClr>
                <a:srgbClr val="294294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Up to February, 2020 around 1,60,000 inspections done &amp; data captured.</a:t>
            </a:r>
            <a:endParaRPr lang="hi-IN" altLang="en-US" sz="2400" b="1" dirty="0">
              <a:solidFill>
                <a:srgbClr val="28292A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609267A-38E7-4CCF-A708-63336ABCC73F}"/>
              </a:ext>
            </a:extLst>
          </p:cNvPr>
          <p:cNvCxnSpPr>
            <a:cxnSpLocks/>
          </p:cNvCxnSpPr>
          <p:nvPr/>
        </p:nvCxnSpPr>
        <p:spPr bwMode="auto">
          <a:xfrm flipH="1">
            <a:off x="458228" y="3946259"/>
            <a:ext cx="8336755" cy="0"/>
          </a:xfrm>
          <a:prstGeom prst="line">
            <a:avLst/>
          </a:prstGeom>
          <a:noFill/>
          <a:ln w="9525" cap="flat" cmpd="sng" algn="ctr">
            <a:solidFill>
              <a:srgbClr val="28292A">
                <a:lumMod val="50000"/>
                <a:lumOff val="50000"/>
              </a:srgbClr>
            </a:solidFill>
            <a:prstDash val="dash"/>
            <a:headEnd type="none" w="med" len="med"/>
            <a:tailEnd type="none" w="med" len="med"/>
          </a:ln>
          <a:effectLst/>
        </p:spPr>
      </p:cxnSp>
      <p:sp>
        <p:nvSpPr>
          <p:cNvPr id="20" name="TextBox 1">
            <a:extLst>
              <a:ext uri="{FF2B5EF4-FFF2-40B4-BE49-F238E27FC236}">
                <a16:creationId xmlns:a16="http://schemas.microsoft.com/office/drawing/2014/main" xmlns="" id="{D59306F2-E6CE-4BF0-A12B-C155012C9AE3}"/>
              </a:ext>
            </a:extLst>
          </p:cNvPr>
          <p:cNvSpPr txBox="1">
            <a:spLocks/>
          </p:cNvSpPr>
          <p:nvPr/>
        </p:nvSpPr>
        <p:spPr bwMode="auto">
          <a:xfrm>
            <a:off x="458229" y="2863789"/>
            <a:ext cx="833675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defTabSz="895350">
              <a:spcBef>
                <a:spcPts val="800"/>
              </a:spcBef>
              <a:buClr>
                <a:srgbClr val="294294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Target of inspections through “PRERNA System” is 75,000 for District Task Forces &amp; Block Task Force per month and 1.5 </a:t>
            </a:r>
            <a:r>
              <a:rPr lang="en-US" altLang="en-US" sz="2400" b="1" dirty="0" err="1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Lakh</a:t>
            </a:r>
            <a:r>
              <a:rPr lang="en-US" altLang="en-US" sz="2400" b="1" dirty="0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for Academic Resource Persons per month.</a:t>
            </a:r>
            <a:endParaRPr lang="hi-IN" altLang="en-US" sz="2400" b="1" dirty="0">
              <a:solidFill>
                <a:srgbClr val="28292A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4394" y="245557"/>
            <a:ext cx="7842325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New Interventions in 2019-20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xmlns="" id="{11E730AC-5625-42CE-8773-BBE4A9ADAC94}"/>
              </a:ext>
            </a:extLst>
          </p:cNvPr>
          <p:cNvSpPr txBox="1">
            <a:spLocks/>
          </p:cNvSpPr>
          <p:nvPr/>
        </p:nvSpPr>
        <p:spPr bwMode="auto">
          <a:xfrm>
            <a:off x="487317" y="4068167"/>
            <a:ext cx="83367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defTabSz="895350">
              <a:spcBef>
                <a:spcPts val="800"/>
              </a:spcBef>
              <a:buClr>
                <a:srgbClr val="294294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Social Audit through Social Audit Directorate has been completed in 15 districts.</a:t>
            </a:r>
            <a:endParaRPr lang="hi-IN" altLang="en-US" sz="2400" b="1" dirty="0">
              <a:solidFill>
                <a:srgbClr val="28292A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xmlns="" id="{D59306F2-E6CE-4BF0-A12B-C155012C9AE3}"/>
              </a:ext>
            </a:extLst>
          </p:cNvPr>
          <p:cNvSpPr txBox="1">
            <a:spLocks/>
          </p:cNvSpPr>
          <p:nvPr/>
        </p:nvSpPr>
        <p:spPr bwMode="auto">
          <a:xfrm>
            <a:off x="504731" y="4832192"/>
            <a:ext cx="82963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defTabSz="895350">
              <a:spcBef>
                <a:spcPts val="800"/>
              </a:spcBef>
              <a:buClr>
                <a:srgbClr val="294294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Cooking Competition for CCH has been organized in every districts. CCH from every block participated in the competition.</a:t>
            </a:r>
            <a:endParaRPr lang="hi-IN" altLang="en-US" sz="2400" b="1" dirty="0">
              <a:solidFill>
                <a:srgbClr val="28292A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xmlns="" id="{D59306F2-E6CE-4BF0-A12B-C155012C9AE3}"/>
              </a:ext>
            </a:extLst>
          </p:cNvPr>
          <p:cNvSpPr txBox="1">
            <a:spLocks/>
          </p:cNvSpPr>
          <p:nvPr/>
        </p:nvSpPr>
        <p:spPr bwMode="auto">
          <a:xfrm>
            <a:off x="477837" y="5666653"/>
            <a:ext cx="83613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defTabSz="895350">
              <a:spcBef>
                <a:spcPts val="800"/>
              </a:spcBef>
              <a:buClr>
                <a:srgbClr val="294294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MOU with AKSHAYPATRA for 13 Districts. Kitchen setup in 3 Districts. Total 3,615 Schools &amp; 3,38,885 children covered.</a:t>
            </a:r>
            <a:endParaRPr lang="hi-IN" altLang="en-US" sz="2400" b="1" dirty="0">
              <a:solidFill>
                <a:srgbClr val="28292A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4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4394" y="245557"/>
            <a:ext cx="7842325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Physical Progress 2019-20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7794760"/>
              </p:ext>
            </p:extLst>
          </p:nvPr>
        </p:nvGraphicFramePr>
        <p:xfrm>
          <a:off x="333488" y="1753497"/>
          <a:ext cx="8509299" cy="27956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92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16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97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68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16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10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7894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S.N.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Type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Enrollment as on 30.09.2019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PAB</a:t>
                      </a:r>
                      <a:br>
                        <a:rPr lang="en-US" b="1" dirty="0" smtClean="0"/>
                      </a:br>
                      <a:r>
                        <a:rPr lang="en-US" b="1" dirty="0" smtClean="0"/>
                        <a:t>Approval</a:t>
                      </a:r>
                      <a:br>
                        <a:rPr lang="en-US" b="1" dirty="0" smtClean="0"/>
                      </a:br>
                      <a:r>
                        <a:rPr lang="en-US" b="1" dirty="0" smtClean="0"/>
                        <a:t>2019-20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Average</a:t>
                      </a:r>
                      <a:br>
                        <a:rPr lang="en-US" b="1" dirty="0" smtClean="0"/>
                      </a:br>
                      <a:r>
                        <a:rPr lang="en-US" b="1" dirty="0" smtClean="0"/>
                        <a:t>Availing</a:t>
                      </a:r>
                      <a:br>
                        <a:rPr lang="en-US" b="1" dirty="0" smtClean="0"/>
                      </a:br>
                      <a:r>
                        <a:rPr lang="en-US" b="1" dirty="0" smtClean="0"/>
                        <a:t>(Apr-Dec)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% against</a:t>
                      </a:r>
                      <a:br>
                        <a:rPr lang="en-US" b="1" dirty="0" smtClean="0"/>
                      </a:br>
                      <a:r>
                        <a:rPr lang="en-US" b="1" dirty="0" smtClean="0"/>
                        <a:t>Enrollment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% against</a:t>
                      </a:r>
                      <a:br>
                        <a:rPr lang="en-US" b="1" dirty="0" smtClean="0"/>
                      </a:br>
                      <a:r>
                        <a:rPr lang="en-US" b="1" dirty="0" smtClean="0"/>
                        <a:t>approval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55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1,24,54,832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76,19,345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71,17,560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57%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93%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5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UPS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57,38,832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33,18,872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31,14,710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54%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94%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55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TOTAL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1,81,93,664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1,09,38,217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1,02,32,270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56%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94%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054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6E296C2-C68A-4A95-91DD-C40B7CFAD46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9570" y="1794514"/>
          <a:ext cx="8484871" cy="37303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330">
                  <a:extLst>
                    <a:ext uri="{9D8B030D-6E8A-4147-A177-3AD203B41FA5}">
                      <a16:colId xmlns:a16="http://schemas.microsoft.com/office/drawing/2014/main" xmlns="" val="3797093794"/>
                    </a:ext>
                  </a:extLst>
                </a:gridCol>
                <a:gridCol w="2425700">
                  <a:extLst>
                    <a:ext uri="{9D8B030D-6E8A-4147-A177-3AD203B41FA5}">
                      <a16:colId xmlns:a16="http://schemas.microsoft.com/office/drawing/2014/main" xmlns="" val="302063902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92460428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361370027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03848327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38232099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xmlns="" val="323825487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450377900"/>
                    </a:ext>
                  </a:extLst>
                </a:gridCol>
                <a:gridCol w="686441">
                  <a:extLst>
                    <a:ext uri="{9D8B030D-6E8A-4147-A177-3AD203B41FA5}">
                      <a16:colId xmlns:a16="http://schemas.microsoft.com/office/drawing/2014/main" xmlns="" val="3285778518"/>
                    </a:ext>
                  </a:extLst>
                </a:gridCol>
              </a:tblGrid>
              <a:tr h="466292">
                <a:tc>
                  <a:txBody>
                    <a:bodyPr/>
                    <a:lstStyle/>
                    <a:p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6549997"/>
                  </a:ext>
                </a:extLst>
              </a:tr>
              <a:tr h="466292">
                <a:tc gridSpan="2">
                  <a:txBody>
                    <a:bodyPr/>
                    <a:lstStyle/>
                    <a:p>
                      <a:endParaRPr lang="en-IN" sz="1800" b="1" i="1" kern="1200" dirty="0">
                        <a:solidFill>
                          <a:schemeClr val="dk1"/>
                        </a:solidFill>
                        <a:effectLst/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i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Centre</a:t>
                      </a:r>
                      <a:endParaRPr lang="en-IN" sz="1800" b="1" i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i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State</a:t>
                      </a:r>
                      <a:endParaRPr lang="en-IN" sz="1800" b="1" i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i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Total</a:t>
                      </a:r>
                      <a:endParaRPr lang="en-IN" sz="1800" b="1" i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i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Centre</a:t>
                      </a:r>
                      <a:endParaRPr lang="en-IN" sz="1800" b="1" i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i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State</a:t>
                      </a:r>
                      <a:endParaRPr lang="en-IN" sz="1800" b="1" i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i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Total</a:t>
                      </a:r>
                      <a:endParaRPr lang="en-IN" sz="1800" b="1" i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/>
                </a:tc>
                <a:tc>
                  <a:txBody>
                    <a:bodyPr/>
                    <a:lstStyle/>
                    <a:p>
                      <a:endParaRPr lang="en-IN" sz="1800" i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02289858"/>
                  </a:ext>
                </a:extLst>
              </a:tr>
              <a:tr h="466292">
                <a:tc>
                  <a:txBody>
                    <a:bodyPr/>
                    <a:lstStyle/>
                    <a:p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Cooking Cost </a:t>
                      </a:r>
                      <a:r>
                        <a:rPr lang="hi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(60:40</a:t>
                      </a:r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)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794.36</a:t>
                      </a:r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529.57</a:t>
                      </a:r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1323.93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800.06</a:t>
                      </a:r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533.37</a:t>
                      </a:r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1333.43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10</a:t>
                      </a:r>
                      <a:r>
                        <a:rPr lang="en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r>
                        <a:rPr lang="en-US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%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8618312"/>
                  </a:ext>
                </a:extLst>
              </a:tr>
              <a:tr h="466292">
                <a:tc>
                  <a:txBody>
                    <a:bodyPr/>
                    <a:lstStyle/>
                    <a:p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Cooks Honorarium </a:t>
                      </a:r>
                      <a:r>
                        <a:rPr lang="hi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(40:60</a:t>
                      </a:r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)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237.76</a:t>
                      </a:r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356.65</a:t>
                      </a:r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594.41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235.53</a:t>
                      </a:r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353.06</a:t>
                      </a:r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588.59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99</a:t>
                      </a:r>
                      <a:r>
                        <a:rPr lang="en-US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%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468510"/>
                  </a:ext>
                </a:extLst>
              </a:tr>
              <a:tr h="466292">
                <a:tc>
                  <a:txBody>
                    <a:bodyPr/>
                    <a:lstStyle/>
                    <a:p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Cost of </a:t>
                      </a:r>
                      <a:r>
                        <a:rPr lang="en-IN" sz="1800" b="1" dirty="0" err="1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Foodgrain</a:t>
                      </a:r>
                      <a:r>
                        <a:rPr lang="hi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(100:00)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80.02</a:t>
                      </a:r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0.00</a:t>
                      </a:r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80.02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79.26</a:t>
                      </a:r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0.00</a:t>
                      </a:r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79.26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99</a:t>
                      </a:r>
                      <a:r>
                        <a:rPr lang="en-US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%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5935123"/>
                  </a:ext>
                </a:extLst>
              </a:tr>
              <a:tr h="466292">
                <a:tc>
                  <a:txBody>
                    <a:bodyPr/>
                    <a:lstStyle/>
                    <a:p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Transportation Cost</a:t>
                      </a:r>
                      <a:r>
                        <a:rPr lang="hi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(100:00</a:t>
                      </a:r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)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45.05</a:t>
                      </a:r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0.00</a:t>
                      </a:r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45.05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22.43</a:t>
                      </a:r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0.00</a:t>
                      </a:r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22.43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*</a:t>
                      </a:r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50</a:t>
                      </a:r>
                      <a:r>
                        <a:rPr lang="en-US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%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4292676"/>
                  </a:ext>
                </a:extLst>
              </a:tr>
              <a:tr h="466292">
                <a:tc>
                  <a:txBody>
                    <a:bodyPr/>
                    <a:lstStyle/>
                    <a:p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MME</a:t>
                      </a:r>
                      <a:r>
                        <a:rPr lang="hi-IN" sz="1800" b="1" dirty="0" smtClean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(100:00)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32.58</a:t>
                      </a:r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0.00</a:t>
                      </a:r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32.58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32.58</a:t>
                      </a:r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0.00</a:t>
                      </a:r>
                      <a:endParaRPr lang="en-IN" sz="18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32.58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100</a:t>
                      </a:r>
                      <a:r>
                        <a:rPr lang="en-US" sz="18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%</a:t>
                      </a:r>
                      <a:endParaRPr lang="en-IN" sz="1800" b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162106"/>
                  </a:ext>
                </a:extLst>
              </a:tr>
              <a:tr h="466292">
                <a:tc>
                  <a:txBody>
                    <a:bodyPr/>
                    <a:lstStyle/>
                    <a:p>
                      <a:endParaRPr lang="en-IN" sz="1800" i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1" i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कुल</a:t>
                      </a:r>
                      <a:endParaRPr lang="en-IN" sz="1800" b="1" i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2000" b="1" i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1189.77</a:t>
                      </a:r>
                      <a:endParaRPr lang="en-IN" sz="2000" b="1" i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2000" b="1" i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886.22</a:t>
                      </a:r>
                      <a:endParaRPr lang="en-IN" sz="2000" b="1" i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2000" b="1" i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2075.99</a:t>
                      </a:r>
                      <a:endParaRPr lang="en-IN" sz="2000" b="1" i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2000" b="1" i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1169.86</a:t>
                      </a:r>
                      <a:endParaRPr lang="en-IN" sz="2000" b="1" i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2000" b="1" i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886.43</a:t>
                      </a:r>
                      <a:endParaRPr lang="en-IN" sz="2000" b="1" i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2000" b="1" i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2056.29</a:t>
                      </a:r>
                      <a:endParaRPr lang="en-IN" sz="2000" b="1" i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i-IN" sz="2000" b="1" i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99</a:t>
                      </a:r>
                      <a:r>
                        <a:rPr lang="en-US" sz="2000" b="1" i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%</a:t>
                      </a:r>
                      <a:endParaRPr lang="en-IN" sz="2000" b="1" i="1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T="45693" marB="45693" anchor="ctr"/>
                </a:tc>
                <a:extLst>
                  <a:ext uri="{0D108BD9-81ED-4DB2-BD59-A6C34878D82A}">
                    <a16:rowId xmlns:a16="http://schemas.microsoft.com/office/drawing/2014/main" xmlns="" val="1547789282"/>
                  </a:ext>
                </a:extLst>
              </a:tr>
            </a:tbl>
          </a:graphicData>
        </a:graphic>
      </p:graphicFrame>
      <p:sp>
        <p:nvSpPr>
          <p:cNvPr id="11" name="TextBox 180">
            <a:extLst>
              <a:ext uri="{FF2B5EF4-FFF2-40B4-BE49-F238E27FC236}">
                <a16:creationId xmlns:a16="http://schemas.microsoft.com/office/drawing/2014/main" xmlns="" id="{6CF110AB-AF41-4F1E-8025-4E855FE650F3}"/>
              </a:ext>
            </a:extLst>
          </p:cNvPr>
          <p:cNvSpPr txBox="1"/>
          <p:nvPr/>
        </p:nvSpPr>
        <p:spPr>
          <a:xfrm>
            <a:off x="3048000" y="1824760"/>
            <a:ext cx="2569883" cy="435590"/>
          </a:xfrm>
          <a:prstGeom prst="round2SameRect">
            <a:avLst/>
          </a:prstGeom>
          <a:solidFill>
            <a:srgbClr val="FBE582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75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48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22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95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70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42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17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91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IN" sz="2100" b="1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Received in </a:t>
            </a:r>
            <a:r>
              <a:rPr lang="hi-IN" sz="2100" b="1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2019-20</a:t>
            </a:r>
            <a:endParaRPr lang="hi-IN" sz="21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2" name="TextBox 180">
            <a:extLst>
              <a:ext uri="{FF2B5EF4-FFF2-40B4-BE49-F238E27FC236}">
                <a16:creationId xmlns:a16="http://schemas.microsoft.com/office/drawing/2014/main" xmlns="" id="{1E24E02E-A1C2-4590-B0C2-9898EC5BD273}"/>
              </a:ext>
            </a:extLst>
          </p:cNvPr>
          <p:cNvSpPr txBox="1"/>
          <p:nvPr/>
        </p:nvSpPr>
        <p:spPr>
          <a:xfrm>
            <a:off x="5638800" y="1824760"/>
            <a:ext cx="2480580" cy="435590"/>
          </a:xfrm>
          <a:prstGeom prst="round2SameRect">
            <a:avLst/>
          </a:prstGeom>
          <a:solidFill>
            <a:srgbClr val="FBE582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75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48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22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95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70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42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17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91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IN" sz="2100" b="1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Expenditure in </a:t>
            </a:r>
            <a:r>
              <a:rPr lang="hi-IN" sz="2100" b="1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2019-2</a:t>
            </a:r>
            <a:r>
              <a:rPr lang="en-IN" sz="2100" b="1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0</a:t>
            </a:r>
            <a:endParaRPr lang="hi-IN" sz="21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3" name="TextBox 180">
            <a:extLst>
              <a:ext uri="{FF2B5EF4-FFF2-40B4-BE49-F238E27FC236}">
                <a16:creationId xmlns:a16="http://schemas.microsoft.com/office/drawing/2014/main" xmlns="" id="{70B7C620-948D-4206-AA92-E81DF1B0BF70}"/>
              </a:ext>
            </a:extLst>
          </p:cNvPr>
          <p:cNvSpPr txBox="1"/>
          <p:nvPr/>
        </p:nvSpPr>
        <p:spPr>
          <a:xfrm>
            <a:off x="8128000" y="1824760"/>
            <a:ext cx="667380" cy="435590"/>
          </a:xfrm>
          <a:prstGeom prst="round2SameRect">
            <a:avLst/>
          </a:prstGeom>
          <a:solidFill>
            <a:srgbClr val="FBE582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75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48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22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95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70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42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17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91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IN" sz="21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%</a:t>
            </a:r>
            <a:endParaRPr lang="hi-IN" sz="21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7" name="TextBox 180">
            <a:extLst>
              <a:ext uri="{FF2B5EF4-FFF2-40B4-BE49-F238E27FC236}">
                <a16:creationId xmlns:a16="http://schemas.microsoft.com/office/drawing/2014/main" xmlns="" id="{ECAEAA53-4443-40D4-94B8-03B0FAF83B7A}"/>
              </a:ext>
            </a:extLst>
          </p:cNvPr>
          <p:cNvSpPr txBox="1"/>
          <p:nvPr/>
        </p:nvSpPr>
        <p:spPr>
          <a:xfrm>
            <a:off x="292101" y="1824760"/>
            <a:ext cx="2735386" cy="435590"/>
          </a:xfrm>
          <a:prstGeom prst="round2SameRect">
            <a:avLst/>
          </a:prstGeom>
          <a:solidFill>
            <a:srgbClr val="FBE582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75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48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22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95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70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42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17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91" algn="l" defTabSz="914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IN" sz="2100" b="1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Head </a:t>
            </a:r>
            <a:r>
              <a:rPr lang="hi-IN" sz="2100" b="1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</a:t>
            </a:r>
            <a:r>
              <a:rPr lang="en-IN" sz="2100" b="1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Centre</a:t>
            </a:r>
            <a:r>
              <a:rPr lang="hi-IN" sz="2100" b="1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1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: </a:t>
            </a:r>
            <a:r>
              <a:rPr lang="en-IN" sz="2100" b="1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State</a:t>
            </a:r>
            <a:r>
              <a:rPr lang="hi-IN" sz="2100" b="1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  <a:endParaRPr lang="hi-IN" sz="21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BAFB2C0-B662-48A3-8497-4E51B2886DD2}"/>
              </a:ext>
            </a:extLst>
          </p:cNvPr>
          <p:cNvSpPr/>
          <p:nvPr/>
        </p:nvSpPr>
        <p:spPr>
          <a:xfrm>
            <a:off x="327382" y="5602985"/>
            <a:ext cx="8569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i="1" dirty="0">
                <a:latin typeface="Kokila" panose="020B0604020202020204" pitchFamily="34" charset="0"/>
                <a:cs typeface="Kokila" panose="020B0604020202020204" pitchFamily="34" charset="0"/>
              </a:rPr>
              <a:t>* </a:t>
            </a:r>
            <a:r>
              <a:rPr lang="en-IN" b="1" i="1" dirty="0" smtClean="0">
                <a:latin typeface="Kokila" panose="020B0604020202020204" pitchFamily="34" charset="0"/>
                <a:cs typeface="Kokila" panose="020B0604020202020204" pitchFamily="34" charset="0"/>
              </a:rPr>
              <a:t>Expenditure is only 50% because of </a:t>
            </a:r>
            <a:r>
              <a:rPr lang="en-IN" b="1" i="1" dirty="0" err="1" smtClean="0">
                <a:latin typeface="Kokila" panose="020B0604020202020204" pitchFamily="34" charset="0"/>
                <a:cs typeface="Kokila" panose="020B0604020202020204" pitchFamily="34" charset="0"/>
              </a:rPr>
              <a:t>GoI</a:t>
            </a:r>
            <a:r>
              <a:rPr lang="en-IN" b="1" i="1" dirty="0" smtClean="0">
                <a:latin typeface="Kokila" panose="020B0604020202020204" pitchFamily="34" charset="0"/>
                <a:cs typeface="Kokila" panose="020B0604020202020204" pitchFamily="34" charset="0"/>
              </a:rPr>
              <a:t> has sanctioned fund@ Rs. 1500/- per </a:t>
            </a:r>
            <a:r>
              <a:rPr lang="en-IN" b="1" i="1" dirty="0" err="1" smtClean="0">
                <a:latin typeface="Kokila" panose="020B0604020202020204" pitchFamily="34" charset="0"/>
                <a:cs typeface="Kokila" panose="020B0604020202020204" pitchFamily="34" charset="0"/>
              </a:rPr>
              <a:t>MTs.</a:t>
            </a:r>
            <a:r>
              <a:rPr lang="en-IN" b="1" i="1" dirty="0" smtClean="0">
                <a:latin typeface="Kokila" panose="020B0604020202020204" pitchFamily="34" charset="0"/>
                <a:cs typeface="Kokila" panose="020B0604020202020204" pitchFamily="34" charset="0"/>
              </a:rPr>
              <a:t> while payment done @ Rs. 750/- per </a:t>
            </a:r>
            <a:r>
              <a:rPr lang="en-IN" b="1" i="1" dirty="0" err="1" smtClean="0">
                <a:latin typeface="Kokila" panose="020B0604020202020204" pitchFamily="34" charset="0"/>
                <a:cs typeface="Kokila" panose="020B0604020202020204" pitchFamily="34" charset="0"/>
              </a:rPr>
              <a:t>MTs.</a:t>
            </a:r>
            <a:r>
              <a:rPr lang="en-IN" b="1" i="1" dirty="0" smtClean="0">
                <a:latin typeface="Kokila" panose="020B0604020202020204" pitchFamily="34" charset="0"/>
                <a:cs typeface="Kokila" panose="020B0604020202020204" pitchFamily="34" charset="0"/>
              </a:rPr>
              <a:t> During 2019-20.</a:t>
            </a:r>
            <a:endParaRPr lang="en-IN" b="1" i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F844-F9C9-477F-877C-8C54BD08D513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204394" y="245557"/>
            <a:ext cx="7842325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Financial Progress 2019-20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810" y="1160491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b="1" i="1" u="sng" dirty="0" smtClean="0"/>
              <a:t>Rs. </a:t>
            </a:r>
            <a:r>
              <a:rPr lang="en-IN" b="1" i="1" u="sng" dirty="0" smtClean="0"/>
              <a:t>I</a:t>
            </a:r>
            <a:r>
              <a:rPr lang="hi-IN" b="1" i="1" u="sng" dirty="0" smtClean="0"/>
              <a:t>n Cr.</a:t>
            </a:r>
            <a:endParaRPr lang="en-IN" b="1" i="1" u="sng" dirty="0"/>
          </a:p>
        </p:txBody>
      </p:sp>
    </p:spTree>
    <p:extLst>
      <p:ext uri="{BB962C8B-B14F-4D97-AF65-F5344CB8AC3E}">
        <p14:creationId xmlns:p14="http://schemas.microsoft.com/office/powerpoint/2010/main" xmlns="" val="7456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4394" y="245557"/>
            <a:ext cx="7842325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OPERATION KAYAKALP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xmlns="" id="{437C60BB-0B00-4EEC-8ECC-A00C8D5D6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5100" y="3911600"/>
            <a:ext cx="3860800" cy="2895600"/>
          </a:xfrm>
        </p:spPr>
      </p:pic>
      <p:sp>
        <p:nvSpPr>
          <p:cNvPr id="4" name="Rectangle 3"/>
          <p:cNvSpPr/>
          <p:nvPr/>
        </p:nvSpPr>
        <p:spPr>
          <a:xfrm>
            <a:off x="6069072" y="4203160"/>
            <a:ext cx="2708271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i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ऑपरेशन कायाकल्प के अंतर्गत हैण्डवाशिंग की व्यवस्था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401" y="1066800"/>
            <a:ext cx="47243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>
              <a:buFont typeface="Wingdings" pitchFamily="2" charset="2"/>
              <a:buChar char="Ø"/>
            </a:pPr>
            <a:r>
              <a:rPr lang="en-IN" sz="2000" b="1" dirty="0" smtClean="0"/>
              <a:t>Operation “KAYAKALP” was inaugurated by </a:t>
            </a:r>
            <a:r>
              <a:rPr lang="en-IN" sz="2000" b="1" dirty="0" err="1" smtClean="0"/>
              <a:t>Hon’ble</a:t>
            </a:r>
            <a:r>
              <a:rPr lang="en-IN" sz="2000" b="1" dirty="0" smtClean="0"/>
              <a:t> CM  to Saturate the basic infrastructure facilities in schools which also includes Kitchen Shed, Hand Washing &amp; Drinking Water Facilities for MDM.</a:t>
            </a:r>
          </a:p>
          <a:p>
            <a:pPr marL="358775" indent="-358775" algn="just">
              <a:buFont typeface="Wingdings" pitchFamily="2" charset="2"/>
              <a:buChar char="Ø"/>
            </a:pPr>
            <a:r>
              <a:rPr lang="en-IN" sz="2000" b="1" dirty="0" smtClean="0"/>
              <a:t>Saturation is targeted in this financial year 2020-21.</a:t>
            </a:r>
            <a:endParaRPr lang="en-US" sz="2000" b="1" dirty="0"/>
          </a:p>
        </p:txBody>
      </p:sp>
      <p:pic>
        <p:nvPicPr>
          <p:cNvPr id="10" name="Picture 9" descr="WhatsApp Image 2020-03-02 at 2.26.16 PM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353" y="986118"/>
            <a:ext cx="3854822" cy="2891116"/>
          </a:xfrm>
          <a:prstGeom prst="rect">
            <a:avLst/>
          </a:prstGeom>
        </p:spPr>
      </p:pic>
      <p:pic>
        <p:nvPicPr>
          <p:cNvPr id="12" name="Picture 11" descr="IMG-20200513-WA00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630255"/>
            <a:ext cx="4132729" cy="309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4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MG-20190606-WA0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13473"/>
            <a:ext cx="1883614" cy="265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4903" y="1015345"/>
            <a:ext cx="3639225" cy="266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10108"/>
            <a:ext cx="3543300" cy="266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4394" y="245557"/>
            <a:ext cx="7842325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Kitchen </a:t>
            </a:r>
            <a:r>
              <a:rPr lang="en-IN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Garden in Schools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100" y="4406900"/>
            <a:ext cx="8947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Total no. of Schools already have Kitchen Garden: 9118</a:t>
            </a:r>
          </a:p>
          <a:p>
            <a:r>
              <a:rPr lang="en-IN" sz="2400" b="1" dirty="0" smtClean="0"/>
              <a:t>No. of Schools where Kitchen Garden setup is in progress: 3689</a:t>
            </a:r>
            <a:endParaRPr lang="hi-IN" sz="2400" b="1" dirty="0" smtClean="0"/>
          </a:p>
          <a:p>
            <a:r>
              <a:rPr lang="en-IN" sz="2400" b="1" dirty="0" smtClean="0"/>
              <a:t>Proposed for setting up Kitchen Garden in 30,000 schools in 2020-21.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49900" y="3263900"/>
            <a:ext cx="353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पू०मा०वि० ककराना, धौलाना, हापुड़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8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04394" y="245557"/>
            <a:ext cx="7842325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Cooking Competition of Cooks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930" y="1225923"/>
            <a:ext cx="86316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Wingdings" pitchFamily="2" charset="2"/>
              <a:buChar char="Ø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Cooking competition of CCH were organized in all districts.</a:t>
            </a:r>
          </a:p>
          <a:p>
            <a:pPr marL="358775" indent="-358775">
              <a:buFont typeface="Wingdings" pitchFamily="2" charset="2"/>
              <a:buChar char="Ø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Top three CCH participants were awarded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Rs. 3500/- for 1st, Rs. 2500/-, 1500/- for 3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8775" indent="-358775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Rs. 250/- of consolation prize for remaining participants.</a:t>
            </a:r>
          </a:p>
          <a:p>
            <a:pPr marL="358775" indent="-358775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committee of Judges consisting of following members was created in each district–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Basic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Shiksha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Adhikari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District Inspector of Schools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Principal of GGIC.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Home Science Professor.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 Students of Class 5-8.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Chef of reputed hotel.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One female officer of district.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One officer from food safety department. </a:t>
            </a:r>
            <a:endParaRPr lang="en-IN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6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F513665-4A8C-4059-877C-324E5E673B4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42715" y="977153"/>
            <a:ext cx="3357670" cy="272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3E7225-3E71-45B4-AB4D-008E47AB9BF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382" y="942999"/>
            <a:ext cx="3593352" cy="27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D6FBB19-4E3E-4029-BF1A-6F7A282A5FE1}"/>
              </a:ext>
            </a:extLst>
          </p:cNvPr>
          <p:cNvSpPr/>
          <p:nvPr/>
        </p:nvSpPr>
        <p:spPr>
          <a:xfrm>
            <a:off x="5137729" y="3355826"/>
            <a:ext cx="1939638" cy="323846"/>
          </a:xfrm>
          <a:prstGeom prst="rect">
            <a:avLst/>
          </a:prstGeom>
          <a:solidFill>
            <a:srgbClr val="00206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latin typeface="Kokila" panose="020B0604020202020204" pitchFamily="34" charset="0"/>
                <a:cs typeface="Kokila" panose="020B0604020202020204" pitchFamily="34" charset="0"/>
              </a:rPr>
              <a:t>AYODHYA</a:t>
            </a:r>
            <a:endParaRPr lang="en-IN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5EE6993-33B6-4419-8C3D-6507483623C7}"/>
              </a:ext>
            </a:extLst>
          </p:cNvPr>
          <p:cNvSpPr/>
          <p:nvPr/>
        </p:nvSpPr>
        <p:spPr>
          <a:xfrm>
            <a:off x="656934" y="3316231"/>
            <a:ext cx="1939638" cy="323846"/>
          </a:xfrm>
          <a:prstGeom prst="rect">
            <a:avLst/>
          </a:prstGeom>
          <a:solidFill>
            <a:srgbClr val="00206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latin typeface="Kokila" panose="020B0604020202020204" pitchFamily="34" charset="0"/>
                <a:cs typeface="Kokila" panose="020B0604020202020204" pitchFamily="34" charset="0"/>
              </a:rPr>
              <a:t>GHAZIYABAD</a:t>
            </a:r>
            <a:endParaRPr lang="en-IN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4394" y="245557"/>
            <a:ext cx="7842325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Cooking Competition of Cooks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6" name="Picture 15" descr="C:\Users\RASHMI\Downloads\IMG-20200202-WA00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275" y="3818965"/>
            <a:ext cx="4006466" cy="258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7CDB419-F942-457C-B160-A85959C89B76}"/>
              </a:ext>
            </a:extLst>
          </p:cNvPr>
          <p:cNvSpPr/>
          <p:nvPr/>
        </p:nvSpPr>
        <p:spPr>
          <a:xfrm>
            <a:off x="481026" y="5907925"/>
            <a:ext cx="1939638" cy="323846"/>
          </a:xfrm>
          <a:prstGeom prst="rect">
            <a:avLst/>
          </a:prstGeom>
          <a:solidFill>
            <a:srgbClr val="00206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latin typeface="Kokila" panose="020B0604020202020204" pitchFamily="34" charset="0"/>
                <a:cs typeface="Kokila" panose="020B0604020202020204" pitchFamily="34" charset="0"/>
              </a:rPr>
              <a:t>LUCKNOW</a:t>
            </a:r>
            <a:endParaRPr lang="en-IN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9B3E8CD-6A5E-4A97-860F-ECBA54391986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6789" y="3790599"/>
            <a:ext cx="3544176" cy="263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7642BBF-B9EE-4DAC-B07A-054B5E1B2777}"/>
              </a:ext>
            </a:extLst>
          </p:cNvPr>
          <p:cNvSpPr/>
          <p:nvPr/>
        </p:nvSpPr>
        <p:spPr>
          <a:xfrm>
            <a:off x="5126600" y="5953944"/>
            <a:ext cx="1939638" cy="323846"/>
          </a:xfrm>
          <a:prstGeom prst="rect">
            <a:avLst/>
          </a:prstGeom>
          <a:solidFill>
            <a:srgbClr val="00206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latin typeface="Kokila" panose="020B0604020202020204" pitchFamily="34" charset="0"/>
                <a:cs typeface="Kokila" panose="020B0604020202020204" pitchFamily="34" charset="0"/>
              </a:rPr>
              <a:t>MUZAFFARNAGAR</a:t>
            </a:r>
            <a:endParaRPr lang="en-IN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6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1">
            <a:extLst>
              <a:ext uri="{FF2B5EF4-FFF2-40B4-BE49-F238E27FC236}">
                <a16:creationId xmlns:a16="http://schemas.microsoft.com/office/drawing/2014/main" xmlns="" id="{FDD81BE5-FCBB-4E8C-98B2-670C50F70643}"/>
              </a:ext>
            </a:extLst>
          </p:cNvPr>
          <p:cNvSpPr txBox="1">
            <a:spLocks/>
          </p:cNvSpPr>
          <p:nvPr/>
        </p:nvSpPr>
        <p:spPr bwMode="auto">
          <a:xfrm>
            <a:off x="458228" y="1273223"/>
            <a:ext cx="833675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defTabSz="895350">
              <a:spcBef>
                <a:spcPts val="800"/>
              </a:spcBef>
              <a:buClr>
                <a:srgbClr val="294294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An exhaustive training </a:t>
            </a:r>
            <a:r>
              <a:rPr lang="en-US" altLang="en-US" sz="2400" b="1" dirty="0" err="1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programme</a:t>
            </a:r>
            <a:r>
              <a:rPr lang="en-US" altLang="en-US" sz="2400" b="1" dirty="0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has been planned for year 2020-21 for chairman &amp; vice chairman of each SMC &amp; CCH of each schools. The training will start after the restrictions for covid-19 are relaxed.</a:t>
            </a:r>
            <a:endParaRPr lang="hi-IN" altLang="en-US" sz="2400" b="1" dirty="0">
              <a:solidFill>
                <a:srgbClr val="28292A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95" name="TextBox 1">
            <a:extLst>
              <a:ext uri="{FF2B5EF4-FFF2-40B4-BE49-F238E27FC236}">
                <a16:creationId xmlns:a16="http://schemas.microsoft.com/office/drawing/2014/main" xmlns="" id="{11E730AC-5625-42CE-8773-BBE4A9ADAC94}"/>
              </a:ext>
            </a:extLst>
          </p:cNvPr>
          <p:cNvSpPr txBox="1">
            <a:spLocks/>
          </p:cNvSpPr>
          <p:nvPr/>
        </p:nvSpPr>
        <p:spPr bwMode="auto">
          <a:xfrm>
            <a:off x="449263" y="2391067"/>
            <a:ext cx="832718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defTabSz="895350">
              <a:spcBef>
                <a:spcPts val="800"/>
              </a:spcBef>
              <a:buClr>
                <a:srgbClr val="294294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 Global Tender for involvement of reputed NGOs/Organizations is being planned for providing nutritional meal to children.</a:t>
            </a:r>
            <a:endParaRPr lang="hi-IN" altLang="en-US" sz="2400" b="1" dirty="0">
              <a:solidFill>
                <a:srgbClr val="28292A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5C03B2F0-7513-49DC-8469-D88BCAEAD906}"/>
              </a:ext>
            </a:extLst>
          </p:cNvPr>
          <p:cNvCxnSpPr>
            <a:cxnSpLocks/>
          </p:cNvCxnSpPr>
          <p:nvPr/>
        </p:nvCxnSpPr>
        <p:spPr bwMode="auto">
          <a:xfrm flipH="1">
            <a:off x="458227" y="2341772"/>
            <a:ext cx="8336755" cy="0"/>
          </a:xfrm>
          <a:prstGeom prst="line">
            <a:avLst/>
          </a:prstGeom>
          <a:noFill/>
          <a:ln w="9525" cap="flat" cmpd="sng" algn="ctr">
            <a:solidFill>
              <a:srgbClr val="28292A">
                <a:lumMod val="50000"/>
                <a:lumOff val="50000"/>
              </a:srgbClr>
            </a:solidFill>
            <a:prstDash val="dash"/>
            <a:headEnd type="none" w="med" len="med"/>
            <a:tailEnd type="none" w="med" len="med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65427EF-6E17-4517-83DA-9DC82432AC7B}"/>
              </a:ext>
            </a:extLst>
          </p:cNvPr>
          <p:cNvSpPr/>
          <p:nvPr/>
        </p:nvSpPr>
        <p:spPr bwMode="auto">
          <a:xfrm>
            <a:off x="366387" y="1086523"/>
            <a:ext cx="8520438" cy="4754879"/>
          </a:xfrm>
          <a:prstGeom prst="rect">
            <a:avLst/>
          </a:prstGeom>
          <a:noFill/>
          <a:ln w="28575" cap="flat" cmpd="sng" algn="ctr">
            <a:solidFill>
              <a:srgbClr val="FBE58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Calibri" pitchFamily="34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D59306F2-E6CE-4BF0-A12B-C155012C9AE3}"/>
              </a:ext>
            </a:extLst>
          </p:cNvPr>
          <p:cNvSpPr txBox="1">
            <a:spLocks/>
          </p:cNvSpPr>
          <p:nvPr/>
        </p:nvSpPr>
        <p:spPr bwMode="auto">
          <a:xfrm>
            <a:off x="440298" y="3199178"/>
            <a:ext cx="833675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defTabSz="895350">
              <a:spcBef>
                <a:spcPts val="800"/>
              </a:spcBef>
              <a:buClr>
                <a:srgbClr val="294294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For providing nutritional support to children it is being proposed to setup Kitchen Gardens in 3</a:t>
            </a:r>
            <a:r>
              <a:rPr lang="hi-IN" altLang="en-US" sz="2400" b="1" dirty="0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0</a:t>
            </a:r>
            <a:r>
              <a:rPr lang="en-US" altLang="en-US" sz="2400" b="1" dirty="0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hi-IN" altLang="en-US" sz="2400" b="1" dirty="0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000</a:t>
            </a:r>
            <a:r>
              <a:rPr lang="en-US" altLang="en-US" sz="2400" b="1" dirty="0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schools. Model of kitchen garden and its estimate has already been provided to schools. Convergence with GP funds &amp; MNREGA will be ensured.</a:t>
            </a:r>
            <a:endParaRPr lang="hi-IN" altLang="en-US" sz="2400" b="1" dirty="0">
              <a:solidFill>
                <a:srgbClr val="28292A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C03B2F0-7513-49DC-8469-D88BCAEAD906}"/>
              </a:ext>
            </a:extLst>
          </p:cNvPr>
          <p:cNvCxnSpPr>
            <a:cxnSpLocks/>
          </p:cNvCxnSpPr>
          <p:nvPr/>
        </p:nvCxnSpPr>
        <p:spPr bwMode="auto">
          <a:xfrm flipH="1">
            <a:off x="440298" y="3126147"/>
            <a:ext cx="8336755" cy="0"/>
          </a:xfrm>
          <a:prstGeom prst="line">
            <a:avLst/>
          </a:prstGeom>
          <a:noFill/>
          <a:ln w="9525" cap="flat" cmpd="sng" algn="ctr">
            <a:solidFill>
              <a:srgbClr val="28292A">
                <a:lumMod val="50000"/>
                <a:lumOff val="50000"/>
              </a:srgbClr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C03B2F0-7513-49DC-8469-D88BCAEAD906}"/>
              </a:ext>
            </a:extLst>
          </p:cNvPr>
          <p:cNvCxnSpPr>
            <a:cxnSpLocks/>
          </p:cNvCxnSpPr>
          <p:nvPr/>
        </p:nvCxnSpPr>
        <p:spPr bwMode="auto">
          <a:xfrm flipH="1">
            <a:off x="480639" y="4701906"/>
            <a:ext cx="8336755" cy="0"/>
          </a:xfrm>
          <a:prstGeom prst="line">
            <a:avLst/>
          </a:prstGeom>
          <a:noFill/>
          <a:ln w="9525" cap="flat" cmpd="sng" algn="ctr">
            <a:solidFill>
              <a:srgbClr val="28292A">
                <a:lumMod val="50000"/>
                <a:lumOff val="50000"/>
              </a:srgbClr>
            </a:solidFill>
            <a:prstDash val="dash"/>
            <a:headEnd type="none" w="med" len="med"/>
            <a:tailEnd type="none" w="med" len="med"/>
          </a:ln>
          <a:effectLst/>
        </p:spPr>
      </p:cxnSp>
      <p:sp>
        <p:nvSpPr>
          <p:cNvPr id="14" name="TextBox 1">
            <a:extLst>
              <a:ext uri="{FF2B5EF4-FFF2-40B4-BE49-F238E27FC236}">
                <a16:creationId xmlns:a16="http://schemas.microsoft.com/office/drawing/2014/main" xmlns="" id="{D59306F2-E6CE-4BF0-A12B-C155012C9AE3}"/>
              </a:ext>
            </a:extLst>
          </p:cNvPr>
          <p:cNvSpPr txBox="1">
            <a:spLocks/>
          </p:cNvSpPr>
          <p:nvPr/>
        </p:nvSpPr>
        <p:spPr bwMode="auto">
          <a:xfrm>
            <a:off x="512760" y="4851639"/>
            <a:ext cx="8336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defTabSz="895350">
              <a:spcBef>
                <a:spcPts val="800"/>
              </a:spcBef>
              <a:buClr>
                <a:srgbClr val="294294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 smtClean="0">
                <a:solidFill>
                  <a:srgbClr val="28292A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PFMS System is being planned to start fund transfer for scheme components.</a:t>
            </a:r>
            <a:endParaRPr lang="hi-IN" altLang="en-US" sz="2400" b="1" dirty="0">
              <a:solidFill>
                <a:srgbClr val="28292A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4394" y="245557"/>
            <a:ext cx="7842325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Proposed for 2020-21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3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53yPrRNk.ZZTXCwOiKW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xcWmSsnkmG9V6cBWEWJ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gULzCOiEK2daqv0qpF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53yPrRNk.ZZTXCwOiKW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xcWmSsnkmG9V6cBWEW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gULzCOiEK2daqv0qpFBA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Blank">
  <a:themeElements>
    <a:clrScheme name="Samagra_Colors">
      <a:dk1>
        <a:srgbClr val="28292A"/>
      </a:dk1>
      <a:lt1>
        <a:srgbClr val="FFFFFF"/>
      </a:lt1>
      <a:dk2>
        <a:srgbClr val="294294"/>
      </a:dk2>
      <a:lt2>
        <a:srgbClr val="FFFFFF"/>
      </a:lt2>
      <a:accent1>
        <a:srgbClr val="FBE582"/>
      </a:accent1>
      <a:accent2>
        <a:srgbClr val="FF6900"/>
      </a:accent2>
      <a:accent3>
        <a:srgbClr val="30B5AE"/>
      </a:accent3>
      <a:accent4>
        <a:srgbClr val="E73754"/>
      </a:accent4>
      <a:accent5>
        <a:srgbClr val="294294"/>
      </a:accent5>
      <a:accent6>
        <a:srgbClr val="807E72"/>
      </a:accent6>
      <a:hlink>
        <a:srgbClr val="EC672C"/>
      </a:hlink>
      <a:folHlink>
        <a:srgbClr val="E73754"/>
      </a:folHlink>
    </a:clrScheme>
    <a:fontScheme name="Custom 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6900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cs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FFFFF"/>
        </a:accent1>
        <a:accent2>
          <a:srgbClr val="E2E2E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DCDCD"/>
        </a:accent6>
        <a:hlink>
          <a:srgbClr val="9B9BA7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FFFFFF"/>
        </a:accent1>
        <a:accent2>
          <a:srgbClr val="E2E2E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DCDCD"/>
        </a:accent6>
        <a:hlink>
          <a:srgbClr val="9B9BA7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F8F8F8"/>
        </a:accent1>
        <a:accent2>
          <a:srgbClr val="E2E2E2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CDCDCD"/>
        </a:accent6>
        <a:hlink>
          <a:srgbClr val="9B9BA7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74C2E1"/>
        </a:accent1>
        <a:accent2>
          <a:srgbClr val="0191C8"/>
        </a:accent2>
        <a:accent3>
          <a:srgbClr val="FFFFFF"/>
        </a:accent3>
        <a:accent4>
          <a:srgbClr val="000000"/>
        </a:accent4>
        <a:accent5>
          <a:srgbClr val="BCDDEE"/>
        </a:accent5>
        <a:accent6>
          <a:srgbClr val="0183B5"/>
        </a:accent6>
        <a:hlink>
          <a:srgbClr val="8C8984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84C9E4"/>
        </a:accent1>
        <a:accent2>
          <a:srgbClr val="019BD9"/>
        </a:accent2>
        <a:accent3>
          <a:srgbClr val="FFFFFF"/>
        </a:accent3>
        <a:accent4>
          <a:srgbClr val="000000"/>
        </a:accent4>
        <a:accent5>
          <a:srgbClr val="C2E1EF"/>
        </a:accent5>
        <a:accent6>
          <a:srgbClr val="018CC4"/>
        </a:accent6>
        <a:hlink>
          <a:srgbClr val="8C8984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9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A0D5EA"/>
        </a:accent1>
        <a:accent2>
          <a:srgbClr val="01B2F9"/>
        </a:accent2>
        <a:accent3>
          <a:srgbClr val="FFFFFF"/>
        </a:accent3>
        <a:accent4>
          <a:srgbClr val="000000"/>
        </a:accent4>
        <a:accent5>
          <a:srgbClr val="CDE7F3"/>
        </a:accent5>
        <a:accent6>
          <a:srgbClr val="01A1E2"/>
        </a:accent6>
        <a:hlink>
          <a:srgbClr val="8C8984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0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A0D5EA"/>
        </a:accent1>
        <a:accent2>
          <a:srgbClr val="01A7E9"/>
        </a:accent2>
        <a:accent3>
          <a:srgbClr val="FFFFFF"/>
        </a:accent3>
        <a:accent4>
          <a:srgbClr val="000000"/>
        </a:accent4>
        <a:accent5>
          <a:srgbClr val="CDE7F3"/>
        </a:accent5>
        <a:accent6>
          <a:srgbClr val="0197D3"/>
        </a:accent6>
        <a:hlink>
          <a:srgbClr val="8C8984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1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A0D5EA"/>
        </a:accent1>
        <a:accent2>
          <a:srgbClr val="01A7E9"/>
        </a:accent2>
        <a:accent3>
          <a:srgbClr val="FFFFFF"/>
        </a:accent3>
        <a:accent4>
          <a:srgbClr val="000000"/>
        </a:accent4>
        <a:accent5>
          <a:srgbClr val="CDE7F3"/>
        </a:accent5>
        <a:accent6>
          <a:srgbClr val="0197D3"/>
        </a:accent6>
        <a:hlink>
          <a:srgbClr val="9B9BA7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2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A0D5EA"/>
        </a:accent1>
        <a:accent2>
          <a:srgbClr val="0198D5"/>
        </a:accent2>
        <a:accent3>
          <a:srgbClr val="FFFFFF"/>
        </a:accent3>
        <a:accent4>
          <a:srgbClr val="000000"/>
        </a:accent4>
        <a:accent5>
          <a:srgbClr val="CDE7F3"/>
        </a:accent5>
        <a:accent6>
          <a:srgbClr val="0189C1"/>
        </a:accent6>
        <a:hlink>
          <a:srgbClr val="9B9BA7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A0D5EA"/>
        </a:accent1>
        <a:accent2>
          <a:srgbClr val="0198D5"/>
        </a:accent2>
        <a:accent3>
          <a:srgbClr val="FFFFFF"/>
        </a:accent3>
        <a:accent4>
          <a:srgbClr val="000000"/>
        </a:accent4>
        <a:accent5>
          <a:srgbClr val="CDE7F3"/>
        </a:accent5>
        <a:accent6>
          <a:srgbClr val="0189C1"/>
        </a:accent6>
        <a:hlink>
          <a:srgbClr val="898997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A0D5EA"/>
        </a:accent1>
        <a:accent2>
          <a:srgbClr val="0198D5"/>
        </a:accent2>
        <a:accent3>
          <a:srgbClr val="FFFFFF"/>
        </a:accent3>
        <a:accent4>
          <a:srgbClr val="000000"/>
        </a:accent4>
        <a:accent5>
          <a:srgbClr val="CDE7F3"/>
        </a:accent5>
        <a:accent6>
          <a:srgbClr val="0189C1"/>
        </a:accent6>
        <a:hlink>
          <a:srgbClr val="FF9900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BAE1F0"/>
        </a:accent1>
        <a:accent2>
          <a:srgbClr val="0198D5"/>
        </a:accent2>
        <a:accent3>
          <a:srgbClr val="FFFFFF"/>
        </a:accent3>
        <a:accent4>
          <a:srgbClr val="000000"/>
        </a:accent4>
        <a:accent5>
          <a:srgbClr val="D9EEF6"/>
        </a:accent5>
        <a:accent6>
          <a:srgbClr val="0189C1"/>
        </a:accent6>
        <a:hlink>
          <a:srgbClr val="FF9900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CCE9F4"/>
        </a:accent1>
        <a:accent2>
          <a:srgbClr val="0198D5"/>
        </a:accent2>
        <a:accent3>
          <a:srgbClr val="FFFFFF"/>
        </a:accent3>
        <a:accent4>
          <a:srgbClr val="000000"/>
        </a:accent4>
        <a:accent5>
          <a:srgbClr val="E2F2F8"/>
        </a:accent5>
        <a:accent6>
          <a:srgbClr val="0189C1"/>
        </a:accent6>
        <a:hlink>
          <a:srgbClr val="FF9900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amagra new template.potx" id="{0FEE8964-314C-4739-8495-BF07049715E9}" vid="{511DB028-5497-4A6A-8AB2-A231995D8DC4}"/>
    </a:ext>
  </a:extLst>
</a:theme>
</file>

<file path=ppt/theme/theme4.xml><?xml version="1.0" encoding="utf-8"?>
<a:theme xmlns:a="http://schemas.openxmlformats.org/drawingml/2006/main" name="12_Blank">
  <a:themeElements>
    <a:clrScheme name="Samagra_Colors">
      <a:dk1>
        <a:srgbClr val="28292A"/>
      </a:dk1>
      <a:lt1>
        <a:srgbClr val="FFFFFF"/>
      </a:lt1>
      <a:dk2>
        <a:srgbClr val="294294"/>
      </a:dk2>
      <a:lt2>
        <a:srgbClr val="FFFFFF"/>
      </a:lt2>
      <a:accent1>
        <a:srgbClr val="FBE582"/>
      </a:accent1>
      <a:accent2>
        <a:srgbClr val="FF6900"/>
      </a:accent2>
      <a:accent3>
        <a:srgbClr val="30B5AE"/>
      </a:accent3>
      <a:accent4>
        <a:srgbClr val="E73754"/>
      </a:accent4>
      <a:accent5>
        <a:srgbClr val="294294"/>
      </a:accent5>
      <a:accent6>
        <a:srgbClr val="807E72"/>
      </a:accent6>
      <a:hlink>
        <a:srgbClr val="EC672C"/>
      </a:hlink>
      <a:folHlink>
        <a:srgbClr val="E73754"/>
      </a:folHlink>
    </a:clrScheme>
    <a:fontScheme name="Custom 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6900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cs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FFFFF"/>
        </a:accent1>
        <a:accent2>
          <a:srgbClr val="E2E2E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DCDCD"/>
        </a:accent6>
        <a:hlink>
          <a:srgbClr val="9B9BA7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FFFFFF"/>
        </a:accent1>
        <a:accent2>
          <a:srgbClr val="E2E2E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DCDCD"/>
        </a:accent6>
        <a:hlink>
          <a:srgbClr val="9B9BA7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F8F8F8"/>
        </a:accent1>
        <a:accent2>
          <a:srgbClr val="E2E2E2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CDCDCD"/>
        </a:accent6>
        <a:hlink>
          <a:srgbClr val="9B9BA7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74C2E1"/>
        </a:accent1>
        <a:accent2>
          <a:srgbClr val="0191C8"/>
        </a:accent2>
        <a:accent3>
          <a:srgbClr val="FFFFFF"/>
        </a:accent3>
        <a:accent4>
          <a:srgbClr val="000000"/>
        </a:accent4>
        <a:accent5>
          <a:srgbClr val="BCDDEE"/>
        </a:accent5>
        <a:accent6>
          <a:srgbClr val="0183B5"/>
        </a:accent6>
        <a:hlink>
          <a:srgbClr val="8C8984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84C9E4"/>
        </a:accent1>
        <a:accent2>
          <a:srgbClr val="019BD9"/>
        </a:accent2>
        <a:accent3>
          <a:srgbClr val="FFFFFF"/>
        </a:accent3>
        <a:accent4>
          <a:srgbClr val="000000"/>
        </a:accent4>
        <a:accent5>
          <a:srgbClr val="C2E1EF"/>
        </a:accent5>
        <a:accent6>
          <a:srgbClr val="018CC4"/>
        </a:accent6>
        <a:hlink>
          <a:srgbClr val="8C8984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9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A0D5EA"/>
        </a:accent1>
        <a:accent2>
          <a:srgbClr val="01B2F9"/>
        </a:accent2>
        <a:accent3>
          <a:srgbClr val="FFFFFF"/>
        </a:accent3>
        <a:accent4>
          <a:srgbClr val="000000"/>
        </a:accent4>
        <a:accent5>
          <a:srgbClr val="CDE7F3"/>
        </a:accent5>
        <a:accent6>
          <a:srgbClr val="01A1E2"/>
        </a:accent6>
        <a:hlink>
          <a:srgbClr val="8C8984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0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A0D5EA"/>
        </a:accent1>
        <a:accent2>
          <a:srgbClr val="01A7E9"/>
        </a:accent2>
        <a:accent3>
          <a:srgbClr val="FFFFFF"/>
        </a:accent3>
        <a:accent4>
          <a:srgbClr val="000000"/>
        </a:accent4>
        <a:accent5>
          <a:srgbClr val="CDE7F3"/>
        </a:accent5>
        <a:accent6>
          <a:srgbClr val="0197D3"/>
        </a:accent6>
        <a:hlink>
          <a:srgbClr val="8C8984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1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A0D5EA"/>
        </a:accent1>
        <a:accent2>
          <a:srgbClr val="01A7E9"/>
        </a:accent2>
        <a:accent3>
          <a:srgbClr val="FFFFFF"/>
        </a:accent3>
        <a:accent4>
          <a:srgbClr val="000000"/>
        </a:accent4>
        <a:accent5>
          <a:srgbClr val="CDE7F3"/>
        </a:accent5>
        <a:accent6>
          <a:srgbClr val="0197D3"/>
        </a:accent6>
        <a:hlink>
          <a:srgbClr val="9B9BA7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2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A0D5EA"/>
        </a:accent1>
        <a:accent2>
          <a:srgbClr val="0198D5"/>
        </a:accent2>
        <a:accent3>
          <a:srgbClr val="FFFFFF"/>
        </a:accent3>
        <a:accent4>
          <a:srgbClr val="000000"/>
        </a:accent4>
        <a:accent5>
          <a:srgbClr val="CDE7F3"/>
        </a:accent5>
        <a:accent6>
          <a:srgbClr val="0189C1"/>
        </a:accent6>
        <a:hlink>
          <a:srgbClr val="9B9BA7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A0D5EA"/>
        </a:accent1>
        <a:accent2>
          <a:srgbClr val="0198D5"/>
        </a:accent2>
        <a:accent3>
          <a:srgbClr val="FFFFFF"/>
        </a:accent3>
        <a:accent4>
          <a:srgbClr val="000000"/>
        </a:accent4>
        <a:accent5>
          <a:srgbClr val="CDE7F3"/>
        </a:accent5>
        <a:accent6>
          <a:srgbClr val="0189C1"/>
        </a:accent6>
        <a:hlink>
          <a:srgbClr val="898997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A0D5EA"/>
        </a:accent1>
        <a:accent2>
          <a:srgbClr val="0198D5"/>
        </a:accent2>
        <a:accent3>
          <a:srgbClr val="FFFFFF"/>
        </a:accent3>
        <a:accent4>
          <a:srgbClr val="000000"/>
        </a:accent4>
        <a:accent5>
          <a:srgbClr val="CDE7F3"/>
        </a:accent5>
        <a:accent6>
          <a:srgbClr val="0189C1"/>
        </a:accent6>
        <a:hlink>
          <a:srgbClr val="FF9900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BAE1F0"/>
        </a:accent1>
        <a:accent2>
          <a:srgbClr val="0198D5"/>
        </a:accent2>
        <a:accent3>
          <a:srgbClr val="FFFFFF"/>
        </a:accent3>
        <a:accent4>
          <a:srgbClr val="000000"/>
        </a:accent4>
        <a:accent5>
          <a:srgbClr val="D9EEF6"/>
        </a:accent5>
        <a:accent6>
          <a:srgbClr val="0189C1"/>
        </a:accent6>
        <a:hlink>
          <a:srgbClr val="FF9900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5BA1"/>
        </a:dk2>
        <a:lt2>
          <a:srgbClr val="FFFFFF"/>
        </a:lt2>
        <a:accent1>
          <a:srgbClr val="CCE9F4"/>
        </a:accent1>
        <a:accent2>
          <a:srgbClr val="0198D5"/>
        </a:accent2>
        <a:accent3>
          <a:srgbClr val="FFFFFF"/>
        </a:accent3>
        <a:accent4>
          <a:srgbClr val="000000"/>
        </a:accent4>
        <a:accent5>
          <a:srgbClr val="E2F2F8"/>
        </a:accent5>
        <a:accent6>
          <a:srgbClr val="0189C1"/>
        </a:accent6>
        <a:hlink>
          <a:srgbClr val="FF9900"/>
        </a:hlink>
        <a:folHlink>
          <a:srgbClr val="005B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amagra new template.potx" id="{0FEE8964-314C-4739-8495-BF07049715E9}" vid="{511DB028-5497-4A6A-8AB2-A231995D8DC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991</TotalTime>
  <Words>1479</Words>
  <Application>Microsoft Office PowerPoint</Application>
  <PresentationFormat>On-screen Show (4:3)</PresentationFormat>
  <Paragraphs>545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Custom Design</vt:lpstr>
      <vt:lpstr>1_Custom Design</vt:lpstr>
      <vt:lpstr>11_Blank</vt:lpstr>
      <vt:lpstr>12_Blank</vt:lpstr>
      <vt:lpstr>think-cell Slide</vt:lpstr>
      <vt:lpstr>Annual Work Plan &amp; Budget Date: 14.05.2020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धन्यवाद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मध्यान्ह भोजन प्राधिकरण की प्रबन्धकारिणी समिति की बैठक (परिचालन)</dc:title>
  <dc:creator>Divya dua</dc:creator>
  <cp:lastModifiedBy>RANDHIR</cp:lastModifiedBy>
  <cp:revision>128</cp:revision>
  <cp:lastPrinted>2020-05-12T08:54:39Z</cp:lastPrinted>
  <dcterms:created xsi:type="dcterms:W3CDTF">2020-05-01T13:34:12Z</dcterms:created>
  <dcterms:modified xsi:type="dcterms:W3CDTF">2020-05-14T06:02:07Z</dcterms:modified>
</cp:coreProperties>
</file>